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6858000" cx="12192000"/>
  <p:notesSz cx="6858000" cy="9144000"/>
  <p:embeddedFontLst>
    <p:embeddedFont>
      <p:font typeface="Helvetica Neue"/>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137DBB8-026A-45ED-94FF-783471865207}">
  <a:tblStyle styleId="{8137DBB8-026A-45ED-94FF-78347186520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CEADC85C-5DBC-4B84-ACBC-AD79486A22CD}"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HelveticaNeue-regular.fntdata"/><Relationship Id="rId20" Type="http://schemas.openxmlformats.org/officeDocument/2006/relationships/slide" Target="slides/slide15.xml"/><Relationship Id="rId42" Type="http://schemas.openxmlformats.org/officeDocument/2006/relationships/font" Target="fonts/HelveticaNeue-italic.fntdata"/><Relationship Id="rId41" Type="http://schemas.openxmlformats.org/officeDocument/2006/relationships/font" Target="fonts/HelveticaNeue-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HelveticaNeue-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75ee3798a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75ee3798a7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g75ee3798a7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762bfbf3c5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g762bfbf3c5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 name="Google Shape;302;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Needs work</a:t>
            </a:r>
            <a:endParaRPr/>
          </a:p>
        </p:txBody>
      </p:sp>
      <p:sp>
        <p:nvSpPr>
          <p:cNvPr id="303" name="Google Shape;303;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762bfbf3c5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762bfbf3c5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g762bfbf3c5_0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3" name="Shape 73"/>
        <p:cNvGrpSpPr/>
        <p:nvPr/>
      </p:nvGrpSpPr>
      <p:grpSpPr>
        <a:xfrm>
          <a:off x="0" y="0"/>
          <a:ext cx="0" cy="0"/>
          <a:chOff x="0" y="0"/>
          <a:chExt cx="0" cy="0"/>
        </a:xfrm>
      </p:grpSpPr>
      <p:sp>
        <p:nvSpPr>
          <p:cNvPr id="74" name="Google Shape;74;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9" name="Shape 79"/>
        <p:cNvGrpSpPr/>
        <p:nvPr/>
      </p:nvGrpSpPr>
      <p:grpSpPr>
        <a:xfrm>
          <a:off x="0" y="0"/>
          <a:ext cx="0" cy="0"/>
          <a:chOff x="0" y="0"/>
          <a:chExt cx="0" cy="0"/>
        </a:xfrm>
      </p:grpSpPr>
      <p:sp>
        <p:nvSpPr>
          <p:cNvPr id="80" name="Google Shape;80;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27" name="Google Shape;27;p3"/>
          <p:cNvPicPr preferRelativeResize="0"/>
          <p:nvPr/>
        </p:nvPicPr>
        <p:blipFill rotWithShape="1">
          <a:blip r:embed="rId2">
            <a:alphaModFix/>
          </a:blip>
          <a:srcRect b="0" l="0" r="0" t="0"/>
          <a:stretch/>
        </p:blipFill>
        <p:spPr>
          <a:xfrm>
            <a:off x="10199254" y="230188"/>
            <a:ext cx="1743364" cy="62013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1" name="Google Shape;31;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 name="Shape 34"/>
        <p:cNvGrpSpPr/>
        <p:nvPr/>
      </p:nvGrpSpPr>
      <p:grpSpPr>
        <a:xfrm>
          <a:off x="0" y="0"/>
          <a:ext cx="0" cy="0"/>
          <a:chOff x="0" y="0"/>
          <a:chExt cx="0" cy="0"/>
        </a:xfrm>
      </p:grpSpPr>
      <p:sp>
        <p:nvSpPr>
          <p:cNvPr id="35" name="Google Shape;35;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1" name="Shape 41"/>
        <p:cNvGrpSpPr/>
        <p:nvPr/>
      </p:nvGrpSpPr>
      <p:grpSpPr>
        <a:xfrm>
          <a:off x="0" y="0"/>
          <a:ext cx="0" cy="0"/>
          <a:chOff x="0" y="0"/>
          <a:chExt cx="0" cy="0"/>
        </a:xfrm>
      </p:grpSpPr>
      <p:sp>
        <p:nvSpPr>
          <p:cNvPr id="42" name="Google Shape;42;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 name="Google Shape;44;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 name="Google Shape;46;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sp>
        <p:nvSpPr>
          <p:cNvPr id="56" name="Google Shape;56;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 name="Shape 59"/>
        <p:cNvGrpSpPr/>
        <p:nvPr/>
      </p:nvGrpSpPr>
      <p:grpSpPr>
        <a:xfrm>
          <a:off x="0" y="0"/>
          <a:ext cx="0" cy="0"/>
          <a:chOff x="0" y="0"/>
          <a:chExt cx="0" cy="0"/>
        </a:xfrm>
      </p:grpSpPr>
      <p:sp>
        <p:nvSpPr>
          <p:cNvPr id="60" name="Google Shape;60;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2" name="Google Shape;62;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 name="Google Shape;63;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6" name="Shape 66"/>
        <p:cNvGrpSpPr/>
        <p:nvPr/>
      </p:nvGrpSpPr>
      <p:grpSpPr>
        <a:xfrm>
          <a:off x="0" y="0"/>
          <a:ext cx="0" cy="0"/>
          <a:chOff x="0" y="0"/>
          <a:chExt cx="0" cy="0"/>
        </a:xfrm>
      </p:grpSpPr>
      <p:sp>
        <p:nvSpPr>
          <p:cNvPr id="67" name="Google Shape;67;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9" name="Google Shape;69;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0" name="Google Shape;70;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www.youtube.com/watch?v=Ydqjorr3BKA&amp;feature=youtu.be" TargetMode="External"/><Relationship Id="rId4" Type="http://schemas.openxmlformats.org/officeDocument/2006/relationships/hyperlink" Target="https://www.youtube.com/watch?v=m2Vq35baVJ0&amp;feature=youtu.be" TargetMode="External"/><Relationship Id="rId5" Type="http://schemas.openxmlformats.org/officeDocument/2006/relationships/hyperlink" Target="https://www.youtube.com/watch?v=3t59Nq7eYiw&amp;feature=youtu.b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hyperlink" Target="https://drive.google.com/file/d/0BwPd8jPi3S2eMDlNZG5rbDNPd0RyRm0tMlZSQUNmYlQtTFVr/view?usp=sharing" TargetMode="External"/><Relationship Id="rId5" Type="http://schemas.openxmlformats.org/officeDocument/2006/relationships/hyperlink" Target="https://www.com-iot.com/solution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www.youtube.com/watch?v=zqP7y6JL3gw" TargetMode="External"/><Relationship Id="rId4" Type="http://schemas.openxmlformats.org/officeDocument/2006/relationships/image" Target="../media/image19.jpg"/><Relationship Id="rId5" Type="http://schemas.openxmlformats.org/officeDocument/2006/relationships/hyperlink" Target="http://www.youtube.com/watch?v=luhdz7o_YW8" TargetMode="External"/><Relationship Id="rId6" Type="http://schemas.openxmlformats.org/officeDocument/2006/relationships/image" Target="../media/image2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jpg"/><Relationship Id="rId4" Type="http://schemas.openxmlformats.org/officeDocument/2006/relationships/hyperlink" Target="mailto:Mohamed.Sadek@com-iot.com" TargetMode="External"/><Relationship Id="rId5" Type="http://schemas.openxmlformats.org/officeDocument/2006/relationships/hyperlink" Target="mailto:eslm.ahmed@com-iotr.com" TargetMode="External"/><Relationship Id="rId6" Type="http://schemas.openxmlformats.org/officeDocument/2006/relationships/hyperlink" Target="https://goo.gl/maps/4jWT1YmdA5TLhnAT9" TargetMode="External"/><Relationship Id="rId7"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 name="Shape 88"/>
        <p:cNvGrpSpPr/>
        <p:nvPr/>
      </p:nvGrpSpPr>
      <p:grpSpPr>
        <a:xfrm>
          <a:off x="0" y="0"/>
          <a:ext cx="0" cy="0"/>
          <a:chOff x="0" y="0"/>
          <a:chExt cx="0" cy="0"/>
        </a:xfrm>
      </p:grpSpPr>
      <p:pic>
        <p:nvPicPr>
          <p:cNvPr id="89" name="Google Shape;89;p13"/>
          <p:cNvPicPr preferRelativeResize="0"/>
          <p:nvPr/>
        </p:nvPicPr>
        <p:blipFill rotWithShape="1">
          <a:blip r:embed="rId3">
            <a:alphaModFix/>
          </a:blip>
          <a:srcRect b="0" l="0" r="0" t="0"/>
          <a:stretch/>
        </p:blipFill>
        <p:spPr>
          <a:xfrm>
            <a:off x="20" y="76210"/>
            <a:ext cx="12191978" cy="6857991"/>
          </a:xfrm>
          <a:prstGeom prst="rect">
            <a:avLst/>
          </a:prstGeom>
          <a:noFill/>
          <a:ln>
            <a:noFill/>
          </a:ln>
        </p:spPr>
      </p:pic>
      <p:sp>
        <p:nvSpPr>
          <p:cNvPr id="90" name="Google Shape;90;p13"/>
          <p:cNvSpPr/>
          <p:nvPr/>
        </p:nvSpPr>
        <p:spPr>
          <a:xfrm>
            <a:off x="7488621" y="2353813"/>
            <a:ext cx="4703381" cy="4580386"/>
          </a:xfrm>
          <a:custGeom>
            <a:rect b="b" l="l" r="r" t="t"/>
            <a:pathLst>
              <a:path extrusionOk="0" h="1298" w="1333">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lt1">
              <a:alpha val="69803"/>
            </a:schemeClr>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p:txBody>
      </p:sp>
      <p:cxnSp>
        <p:nvCxnSpPr>
          <p:cNvPr id="91" name="Google Shape;91;p13"/>
          <p:cNvCxnSpPr/>
          <p:nvPr/>
        </p:nvCxnSpPr>
        <p:spPr>
          <a:xfrm>
            <a:off x="9480331" y="5123793"/>
            <a:ext cx="935420" cy="0"/>
          </a:xfrm>
          <a:prstGeom prst="straightConnector1">
            <a:avLst/>
          </a:prstGeom>
          <a:noFill/>
          <a:ln cap="sq" cmpd="sng" w="25400">
            <a:solidFill>
              <a:srgbClr val="262626"/>
            </a:solidFill>
            <a:prstDash val="solid"/>
            <a:bevel/>
            <a:headEnd len="sm" w="sm" type="none"/>
            <a:tailEnd len="sm" w="sm" type="none"/>
          </a:ln>
        </p:spPr>
      </p:cxnSp>
      <p:sp>
        <p:nvSpPr>
          <p:cNvPr id="92" name="Google Shape;92;p13"/>
          <p:cNvSpPr txBox="1"/>
          <p:nvPr>
            <p:ph idx="1" type="subTitle"/>
          </p:nvPr>
        </p:nvSpPr>
        <p:spPr>
          <a:xfrm>
            <a:off x="7782910" y="5171235"/>
            <a:ext cx="4330262" cy="59174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3F3F3F"/>
              </a:buClr>
              <a:buSzPts val="2000"/>
              <a:buNone/>
            </a:pPr>
            <a:r>
              <a:rPr lang="en-US" sz="2000">
                <a:solidFill>
                  <a:srgbClr val="3F3F3F"/>
                </a:solidFill>
              </a:rPr>
              <a:t>Pitch Deck, 2019-2020</a:t>
            </a:r>
            <a:endParaRPr/>
          </a:p>
        </p:txBody>
      </p:sp>
      <p:pic>
        <p:nvPicPr>
          <p:cNvPr id="93" name="Google Shape;93;p13"/>
          <p:cNvPicPr preferRelativeResize="0"/>
          <p:nvPr/>
        </p:nvPicPr>
        <p:blipFill rotWithShape="1">
          <a:blip r:embed="rId4">
            <a:alphaModFix/>
          </a:blip>
          <a:srcRect b="0" l="0" r="0" t="0"/>
          <a:stretch/>
        </p:blipFill>
        <p:spPr>
          <a:xfrm>
            <a:off x="7958010" y="3235856"/>
            <a:ext cx="4122480" cy="1568879"/>
          </a:xfrm>
          <a:prstGeom prst="rect">
            <a:avLst/>
          </a:prstGeom>
          <a:noFill/>
          <a:ln>
            <a:noFill/>
          </a:ln>
        </p:spPr>
      </p:pic>
      <p:sp>
        <p:nvSpPr>
          <p:cNvPr id="94" name="Google Shape;94;p13"/>
          <p:cNvSpPr txBox="1"/>
          <p:nvPr/>
        </p:nvSpPr>
        <p:spPr>
          <a:xfrm>
            <a:off x="8400600" y="5684600"/>
            <a:ext cx="3217500" cy="909000"/>
          </a:xfrm>
          <a:prstGeom prst="rect">
            <a:avLst/>
          </a:prstGeom>
          <a:solidFill>
            <a:srgbClr val="1E4964">
              <a:alpha val="69803"/>
            </a:srgbClr>
          </a:solid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1" i="0" lang="en-US" sz="2600" u="none" cap="none" strike="noStrike">
                <a:solidFill>
                  <a:schemeClr val="lt1"/>
                </a:solidFill>
                <a:latin typeface="Helvetica Neue"/>
                <a:ea typeface="Helvetica Neue"/>
                <a:cs typeface="Helvetica Neue"/>
                <a:sym typeface="Helvetica Neue"/>
              </a:rPr>
              <a:t>Powering smarter, safer cities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 name="Shape 167"/>
        <p:cNvGrpSpPr/>
        <p:nvPr/>
      </p:nvGrpSpPr>
      <p:grpSpPr>
        <a:xfrm>
          <a:off x="0" y="0"/>
          <a:ext cx="0" cy="0"/>
          <a:chOff x="0" y="0"/>
          <a:chExt cx="0" cy="0"/>
        </a:xfrm>
      </p:grpSpPr>
      <p:pic>
        <p:nvPicPr>
          <p:cNvPr id="168" name="Google Shape;168;p22"/>
          <p:cNvPicPr preferRelativeResize="0"/>
          <p:nvPr/>
        </p:nvPicPr>
        <p:blipFill rotWithShape="1">
          <a:blip r:embed="rId3">
            <a:alphaModFix/>
          </a:blip>
          <a:srcRect b="0" l="47371" r="0" t="0"/>
          <a:stretch/>
        </p:blipFill>
        <p:spPr>
          <a:xfrm>
            <a:off x="5775425" y="0"/>
            <a:ext cx="6416576" cy="6858000"/>
          </a:xfrm>
          <a:prstGeom prst="rect">
            <a:avLst/>
          </a:prstGeom>
          <a:noFill/>
          <a:ln>
            <a:noFill/>
          </a:ln>
        </p:spPr>
      </p:pic>
      <p:sp>
        <p:nvSpPr>
          <p:cNvPr id="169" name="Google Shape;169;p22"/>
          <p:cNvSpPr txBox="1"/>
          <p:nvPr>
            <p:ph type="title"/>
          </p:nvPr>
        </p:nvSpPr>
        <p:spPr>
          <a:xfrm>
            <a:off x="655320" y="365125"/>
            <a:ext cx="5120114" cy="169279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E4964"/>
              </a:buClr>
              <a:buSzPts val="4400"/>
              <a:buFont typeface="Calibri"/>
              <a:buNone/>
            </a:pPr>
            <a:r>
              <a:rPr lang="en-US">
                <a:solidFill>
                  <a:srgbClr val="1E4964"/>
                </a:solidFill>
              </a:rPr>
              <a:t>Intellectual Property: HORUS, P3 &amp; I-Trac</a:t>
            </a:r>
            <a:endParaRPr/>
          </a:p>
        </p:txBody>
      </p:sp>
      <p:cxnSp>
        <p:nvCxnSpPr>
          <p:cNvPr id="170" name="Google Shape;170;p22"/>
          <p:cNvCxnSpPr/>
          <p:nvPr/>
        </p:nvCxnSpPr>
        <p:spPr>
          <a:xfrm>
            <a:off x="655320" y="2316480"/>
            <a:ext cx="4572000" cy="0"/>
          </a:xfrm>
          <a:prstGeom prst="straightConnector1">
            <a:avLst/>
          </a:prstGeom>
          <a:noFill/>
          <a:ln cap="sq" cmpd="sng" w="19050">
            <a:solidFill>
              <a:schemeClr val="dk1"/>
            </a:solidFill>
            <a:prstDash val="solid"/>
            <a:miter lim="800000"/>
            <a:headEnd len="sm" w="sm" type="none"/>
            <a:tailEnd len="sm" w="sm" type="none"/>
          </a:ln>
        </p:spPr>
      </p:cxnSp>
      <p:sp>
        <p:nvSpPr>
          <p:cNvPr id="171" name="Google Shape;171;p22"/>
          <p:cNvSpPr txBox="1"/>
          <p:nvPr>
            <p:ph idx="1" type="body"/>
          </p:nvPr>
        </p:nvSpPr>
        <p:spPr>
          <a:xfrm>
            <a:off x="115024" y="2575025"/>
            <a:ext cx="5660400" cy="3462300"/>
          </a:xfrm>
          <a:prstGeom prst="rect">
            <a:avLst/>
          </a:prstGeom>
          <a:noFill/>
          <a:ln>
            <a:noFill/>
          </a:ln>
        </p:spPr>
        <p:txBody>
          <a:bodyPr anchorCtr="0" anchor="t" bIns="45700" lIns="91425" spcFirstLastPara="1" rIns="91425" wrap="square" tIns="45700">
            <a:noAutofit/>
          </a:bodyPr>
          <a:lstStyle/>
          <a:p>
            <a:pPr indent="-228600" lvl="0" marL="228600" rtl="0" algn="l">
              <a:lnSpc>
                <a:spcPct val="115000"/>
              </a:lnSpc>
              <a:spcBef>
                <a:spcPts val="0"/>
              </a:spcBef>
              <a:spcAft>
                <a:spcPts val="0"/>
              </a:spcAft>
              <a:buClr>
                <a:srgbClr val="1E4964"/>
              </a:buClr>
              <a:buSzPts val="1800"/>
              <a:buChar char="•"/>
            </a:pPr>
            <a:r>
              <a:rPr lang="en-US" sz="1800">
                <a:solidFill>
                  <a:srgbClr val="1E4964"/>
                </a:solidFill>
                <a:latin typeface="Helvetica Neue"/>
                <a:ea typeface="Helvetica Neue"/>
                <a:cs typeface="Helvetica Neue"/>
                <a:sym typeface="Helvetica Neue"/>
              </a:rPr>
              <a:t>Distracted Driver Detection has been filed with the U.S. Patent office</a:t>
            </a:r>
            <a:endParaRPr/>
          </a:p>
          <a:p>
            <a:pPr indent="0" lvl="0" marL="0" rtl="0" algn="l">
              <a:lnSpc>
                <a:spcPct val="115000"/>
              </a:lnSpc>
              <a:spcBef>
                <a:spcPts val="1000"/>
              </a:spcBef>
              <a:spcAft>
                <a:spcPts val="0"/>
              </a:spcAft>
              <a:buClr>
                <a:schemeClr val="dk1"/>
              </a:buClr>
              <a:buSzPts val="1800"/>
              <a:buNone/>
            </a:pPr>
            <a:r>
              <a:t/>
            </a:r>
            <a:endParaRPr sz="1800">
              <a:solidFill>
                <a:srgbClr val="1E4964"/>
              </a:solidFill>
              <a:latin typeface="Helvetica Neue"/>
              <a:ea typeface="Helvetica Neue"/>
              <a:cs typeface="Helvetica Neue"/>
              <a:sym typeface="Helvetica Neue"/>
            </a:endParaRPr>
          </a:p>
          <a:p>
            <a:pPr indent="-228600" lvl="0" marL="228600" rtl="0" algn="l">
              <a:lnSpc>
                <a:spcPct val="115000"/>
              </a:lnSpc>
              <a:spcBef>
                <a:spcPts val="1000"/>
              </a:spcBef>
              <a:spcAft>
                <a:spcPts val="0"/>
              </a:spcAft>
              <a:buClr>
                <a:srgbClr val="1E4964"/>
              </a:buClr>
              <a:buSzPts val="1800"/>
              <a:buChar char="•"/>
            </a:pPr>
            <a:r>
              <a:rPr lang="en-US" sz="1800">
                <a:solidFill>
                  <a:srgbClr val="1E4964"/>
                </a:solidFill>
                <a:latin typeface="Helvetica Neue"/>
                <a:ea typeface="Helvetica Neue"/>
                <a:cs typeface="Helvetica Neue"/>
                <a:sym typeface="Helvetica Neue"/>
              </a:rPr>
              <a:t>Intruder Identification &amp; Tracking has been filed with the U.S. patent office</a:t>
            </a:r>
            <a:endParaRPr/>
          </a:p>
          <a:p>
            <a:pPr indent="-114300" lvl="0" marL="228600" rtl="0" algn="l">
              <a:lnSpc>
                <a:spcPct val="115000"/>
              </a:lnSpc>
              <a:spcBef>
                <a:spcPts val="1000"/>
              </a:spcBef>
              <a:spcAft>
                <a:spcPts val="0"/>
              </a:spcAft>
              <a:buClr>
                <a:schemeClr val="dk1"/>
              </a:buClr>
              <a:buSzPts val="1800"/>
              <a:buNone/>
            </a:pPr>
            <a:r>
              <a:t/>
            </a:r>
            <a:endParaRPr sz="1800">
              <a:solidFill>
                <a:srgbClr val="1E4964"/>
              </a:solidFill>
              <a:latin typeface="Helvetica Neue"/>
              <a:ea typeface="Helvetica Neue"/>
              <a:cs typeface="Helvetica Neue"/>
              <a:sym typeface="Helvetica Neue"/>
            </a:endParaRPr>
          </a:p>
          <a:p>
            <a:pPr indent="-228600" lvl="0" marL="228600" rtl="0" algn="l">
              <a:lnSpc>
                <a:spcPct val="115000"/>
              </a:lnSpc>
              <a:spcBef>
                <a:spcPts val="1000"/>
              </a:spcBef>
              <a:spcAft>
                <a:spcPts val="0"/>
              </a:spcAft>
              <a:buClr>
                <a:srgbClr val="1E4964"/>
              </a:buClr>
              <a:buSzPts val="1800"/>
              <a:buChar char="•"/>
            </a:pPr>
            <a:r>
              <a:rPr lang="en-US" sz="1800">
                <a:solidFill>
                  <a:srgbClr val="1E4964"/>
                </a:solidFill>
                <a:latin typeface="Helvetica Neue"/>
                <a:ea typeface="Helvetica Neue"/>
                <a:cs typeface="Helvetica Neue"/>
                <a:sym typeface="Helvetica Neue"/>
              </a:rPr>
              <a:t>Speed Enforcement Smart Patrol P3 </a:t>
            </a:r>
            <a:endParaRPr/>
          </a:p>
          <a:p>
            <a:pPr indent="-114300" lvl="0" marL="228600" rtl="0" algn="l">
              <a:lnSpc>
                <a:spcPct val="115000"/>
              </a:lnSpc>
              <a:spcBef>
                <a:spcPts val="1000"/>
              </a:spcBef>
              <a:spcAft>
                <a:spcPts val="0"/>
              </a:spcAft>
              <a:buClr>
                <a:schemeClr val="dk1"/>
              </a:buClr>
              <a:buSzPts val="1800"/>
              <a:buNone/>
            </a:pPr>
            <a:r>
              <a:t/>
            </a:r>
            <a:endParaRPr sz="1800">
              <a:solidFill>
                <a:srgbClr val="1E4964"/>
              </a:solidFill>
              <a:latin typeface="Helvetica Neue"/>
              <a:ea typeface="Helvetica Neue"/>
              <a:cs typeface="Helvetica Neue"/>
              <a:sym typeface="Helvetica Neue"/>
            </a:endParaRPr>
          </a:p>
          <a:p>
            <a:pPr indent="-228600" lvl="0" marL="228600" rtl="0" algn="l">
              <a:lnSpc>
                <a:spcPct val="115000"/>
              </a:lnSpc>
              <a:spcBef>
                <a:spcPts val="1000"/>
              </a:spcBef>
              <a:spcAft>
                <a:spcPts val="0"/>
              </a:spcAft>
              <a:buClr>
                <a:srgbClr val="1E4964"/>
              </a:buClr>
              <a:buSzPts val="1800"/>
              <a:buChar char="•"/>
            </a:pPr>
            <a:r>
              <a:rPr lang="en-US" sz="1800">
                <a:solidFill>
                  <a:srgbClr val="1E4964"/>
                </a:solidFill>
                <a:latin typeface="Helvetica Neue"/>
                <a:ea typeface="Helvetica Neue"/>
                <a:cs typeface="Helvetica Neue"/>
                <a:sym typeface="Helvetica Neue"/>
              </a:rPr>
              <a:t>Filing is done through Foley &amp; Hoag Patent Law firm, Boston, MA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 name="Shape 175"/>
        <p:cNvGrpSpPr/>
        <p:nvPr/>
      </p:nvGrpSpPr>
      <p:grpSpPr>
        <a:xfrm>
          <a:off x="0" y="0"/>
          <a:ext cx="0" cy="0"/>
          <a:chOff x="0" y="0"/>
          <a:chExt cx="0" cy="0"/>
        </a:xfrm>
      </p:grpSpPr>
      <p:pic>
        <p:nvPicPr>
          <p:cNvPr id="176" name="Google Shape;176;p23"/>
          <p:cNvPicPr preferRelativeResize="0"/>
          <p:nvPr/>
        </p:nvPicPr>
        <p:blipFill rotWithShape="1">
          <a:blip r:embed="rId3">
            <a:alphaModFix/>
          </a:blip>
          <a:srcRect b="0" l="47371" r="0" t="0"/>
          <a:stretch/>
        </p:blipFill>
        <p:spPr>
          <a:xfrm>
            <a:off x="5775425" y="0"/>
            <a:ext cx="6416576" cy="6857975"/>
          </a:xfrm>
          <a:prstGeom prst="rect">
            <a:avLst/>
          </a:prstGeom>
          <a:noFill/>
          <a:ln>
            <a:noFill/>
          </a:ln>
        </p:spPr>
      </p:pic>
      <p:cxnSp>
        <p:nvCxnSpPr>
          <p:cNvPr id="177" name="Google Shape;177;p23"/>
          <p:cNvCxnSpPr/>
          <p:nvPr/>
        </p:nvCxnSpPr>
        <p:spPr>
          <a:xfrm>
            <a:off x="655320" y="2316480"/>
            <a:ext cx="4572000" cy="0"/>
          </a:xfrm>
          <a:prstGeom prst="straightConnector1">
            <a:avLst/>
          </a:prstGeom>
          <a:noFill/>
          <a:ln cap="sq" cmpd="sng" w="19050">
            <a:solidFill>
              <a:schemeClr val="dk1"/>
            </a:solidFill>
            <a:prstDash val="solid"/>
            <a:miter lim="800000"/>
            <a:headEnd len="sm" w="sm" type="none"/>
            <a:tailEnd len="sm" w="sm" type="none"/>
          </a:ln>
        </p:spPr>
      </p:cxnSp>
      <p:sp>
        <p:nvSpPr>
          <p:cNvPr id="178" name="Google Shape;178;p23"/>
          <p:cNvSpPr txBox="1"/>
          <p:nvPr>
            <p:ph type="title"/>
          </p:nvPr>
        </p:nvSpPr>
        <p:spPr>
          <a:xfrm>
            <a:off x="655320" y="365125"/>
            <a:ext cx="5120114" cy="169279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E4964"/>
              </a:buClr>
              <a:buSzPts val="4400"/>
              <a:buFont typeface="Calibri"/>
              <a:buNone/>
            </a:pPr>
            <a:r>
              <a:rPr lang="en-US">
                <a:solidFill>
                  <a:srgbClr val="1E4964"/>
                </a:solidFill>
              </a:rPr>
              <a:t>Customer pains</a:t>
            </a:r>
            <a:endParaRPr/>
          </a:p>
        </p:txBody>
      </p:sp>
      <p:sp>
        <p:nvSpPr>
          <p:cNvPr id="179" name="Google Shape;179;p23"/>
          <p:cNvSpPr txBox="1"/>
          <p:nvPr>
            <p:ph idx="1" type="body"/>
          </p:nvPr>
        </p:nvSpPr>
        <p:spPr>
          <a:xfrm>
            <a:off x="115025" y="2698575"/>
            <a:ext cx="6084600" cy="3921900"/>
          </a:xfrm>
          <a:prstGeom prst="rect">
            <a:avLst/>
          </a:prstGeom>
          <a:noFill/>
          <a:ln>
            <a:noFill/>
          </a:ln>
        </p:spPr>
        <p:txBody>
          <a:bodyPr anchorCtr="0" anchor="t" bIns="45700" lIns="91425" spcFirstLastPara="1" rIns="91425" wrap="square" tIns="45700">
            <a:noAutofit/>
          </a:bodyPr>
          <a:lstStyle/>
          <a:p>
            <a:pPr indent="-228600" lvl="0" marL="228600" rtl="0" algn="l">
              <a:lnSpc>
                <a:spcPct val="115000"/>
              </a:lnSpc>
              <a:spcBef>
                <a:spcPts val="0"/>
              </a:spcBef>
              <a:spcAft>
                <a:spcPts val="0"/>
              </a:spcAft>
              <a:buClr>
                <a:srgbClr val="1E4964"/>
              </a:buClr>
              <a:buSzPts val="1665"/>
              <a:buChar char="•"/>
            </a:pPr>
            <a:r>
              <a:rPr b="1" lang="en-US" sz="1665">
                <a:solidFill>
                  <a:srgbClr val="1E4964"/>
                </a:solidFill>
                <a:latin typeface="Helvetica Neue"/>
                <a:ea typeface="Helvetica Neue"/>
                <a:cs typeface="Helvetica Neue"/>
                <a:sym typeface="Helvetica Neue"/>
              </a:rPr>
              <a:t>Traffic safety: </a:t>
            </a:r>
            <a:r>
              <a:rPr lang="en-US" sz="1665">
                <a:solidFill>
                  <a:srgbClr val="1E4964"/>
                </a:solidFill>
                <a:latin typeface="Helvetica Neue"/>
                <a:ea typeface="Helvetica Neue"/>
                <a:cs typeface="Helvetica Neue"/>
                <a:sym typeface="Helvetica Neue"/>
              </a:rPr>
              <a:t>Speeding, distracted driving, unregulated driving offenses, and delayed weather monitoring systems resulting in frequent road collisions and fatalities</a:t>
            </a:r>
            <a:endParaRPr/>
          </a:p>
          <a:p>
            <a:pPr indent="-228600" lvl="0" marL="228600" rtl="0" algn="l">
              <a:lnSpc>
                <a:spcPct val="115000"/>
              </a:lnSpc>
              <a:spcBef>
                <a:spcPts val="1000"/>
              </a:spcBef>
              <a:spcAft>
                <a:spcPts val="0"/>
              </a:spcAft>
              <a:buClr>
                <a:srgbClr val="1E4964"/>
              </a:buClr>
              <a:buSzPts val="1665"/>
              <a:buChar char="•"/>
            </a:pPr>
            <a:r>
              <a:rPr b="1" lang="en-US" sz="1665">
                <a:solidFill>
                  <a:srgbClr val="1E4964"/>
                </a:solidFill>
                <a:latin typeface="Helvetica Neue"/>
                <a:ea typeface="Helvetica Neue"/>
                <a:cs typeface="Helvetica Neue"/>
                <a:sym typeface="Helvetica Neue"/>
              </a:rPr>
              <a:t>Public security:</a:t>
            </a:r>
            <a:r>
              <a:rPr lang="en-US" sz="1665">
                <a:solidFill>
                  <a:srgbClr val="1E4964"/>
                </a:solidFill>
                <a:latin typeface="Helvetica Neue"/>
                <a:ea typeface="Helvetica Neue"/>
                <a:cs typeface="Helvetica Neue"/>
                <a:sym typeface="Helvetica Neue"/>
              </a:rPr>
              <a:t> Public spaces vulnerable to security breach and intrusion by wanted/unauthorized persons and dangerous objects; delayed entry by authorized personnel</a:t>
            </a:r>
            <a:endParaRPr/>
          </a:p>
          <a:p>
            <a:pPr indent="-228600" lvl="0" marL="228600" rtl="0" algn="l">
              <a:lnSpc>
                <a:spcPct val="115000"/>
              </a:lnSpc>
              <a:spcBef>
                <a:spcPts val="1000"/>
              </a:spcBef>
              <a:spcAft>
                <a:spcPts val="0"/>
              </a:spcAft>
              <a:buClr>
                <a:srgbClr val="1E4964"/>
              </a:buClr>
              <a:buSzPts val="1665"/>
              <a:buChar char="•"/>
            </a:pPr>
            <a:r>
              <a:rPr b="1" lang="en-US" sz="1665">
                <a:solidFill>
                  <a:srgbClr val="1E4964"/>
                </a:solidFill>
                <a:latin typeface="Helvetica Neue"/>
                <a:ea typeface="Helvetica Neue"/>
                <a:cs typeface="Helvetica Neue"/>
                <a:sym typeface="Helvetica Neue"/>
              </a:rPr>
              <a:t>City and municipality: </a:t>
            </a:r>
            <a:r>
              <a:rPr lang="en-US" sz="1665">
                <a:solidFill>
                  <a:srgbClr val="1E4964"/>
                </a:solidFill>
                <a:latin typeface="Helvetica Neue"/>
                <a:ea typeface="Helvetica Neue"/>
                <a:cs typeface="Helvetica Neue"/>
                <a:sym typeface="Helvetica Neue"/>
              </a:rPr>
              <a:t>Conventional trash collection systems waste fuel and time, slowing traffic by relying on unoptimized waste collection systems. Congestion in high-traffic zones such as downtown, near malls and tourist attractions due to manual parking management and limited parking visibility.</a:t>
            </a:r>
            <a:endParaRPr sz="1665">
              <a:solidFill>
                <a:srgbClr val="1E4964"/>
              </a:solidFill>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3" name="Shape 183"/>
        <p:cNvGrpSpPr/>
        <p:nvPr/>
      </p:nvGrpSpPr>
      <p:grpSpPr>
        <a:xfrm>
          <a:off x="0" y="0"/>
          <a:ext cx="0" cy="0"/>
          <a:chOff x="0" y="0"/>
          <a:chExt cx="0" cy="0"/>
        </a:xfrm>
      </p:grpSpPr>
      <p:pic>
        <p:nvPicPr>
          <p:cNvPr id="184" name="Google Shape;184;p24"/>
          <p:cNvPicPr preferRelativeResize="0"/>
          <p:nvPr/>
        </p:nvPicPr>
        <p:blipFill rotWithShape="1">
          <a:blip r:embed="rId3">
            <a:alphaModFix/>
          </a:blip>
          <a:srcRect b="0" l="47371" r="0" t="0"/>
          <a:stretch/>
        </p:blipFill>
        <p:spPr>
          <a:xfrm>
            <a:off x="5775425" y="0"/>
            <a:ext cx="6416576" cy="6858000"/>
          </a:xfrm>
          <a:prstGeom prst="rect">
            <a:avLst/>
          </a:prstGeom>
          <a:noFill/>
          <a:ln>
            <a:noFill/>
          </a:ln>
        </p:spPr>
      </p:pic>
      <p:cxnSp>
        <p:nvCxnSpPr>
          <p:cNvPr id="185" name="Google Shape;185;p24"/>
          <p:cNvCxnSpPr/>
          <p:nvPr/>
        </p:nvCxnSpPr>
        <p:spPr>
          <a:xfrm>
            <a:off x="655320" y="2316480"/>
            <a:ext cx="4572000" cy="0"/>
          </a:xfrm>
          <a:prstGeom prst="straightConnector1">
            <a:avLst/>
          </a:prstGeom>
          <a:noFill/>
          <a:ln cap="sq" cmpd="sng" w="19050">
            <a:solidFill>
              <a:schemeClr val="dk1"/>
            </a:solidFill>
            <a:prstDash val="solid"/>
            <a:miter lim="800000"/>
            <a:headEnd len="sm" w="sm" type="none"/>
            <a:tailEnd len="sm" w="sm" type="none"/>
          </a:ln>
        </p:spPr>
      </p:cxnSp>
      <p:sp>
        <p:nvSpPr>
          <p:cNvPr id="186" name="Google Shape;186;p24"/>
          <p:cNvSpPr txBox="1"/>
          <p:nvPr>
            <p:ph type="title"/>
          </p:nvPr>
        </p:nvSpPr>
        <p:spPr>
          <a:xfrm>
            <a:off x="655320" y="365125"/>
            <a:ext cx="5120114" cy="169279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E4964"/>
              </a:buClr>
              <a:buSzPts val="4400"/>
              <a:buFont typeface="Calibri"/>
              <a:buNone/>
            </a:pPr>
            <a:r>
              <a:rPr lang="en-US">
                <a:solidFill>
                  <a:srgbClr val="1E4964"/>
                </a:solidFill>
              </a:rPr>
              <a:t>Customer gains</a:t>
            </a:r>
            <a:endParaRPr/>
          </a:p>
        </p:txBody>
      </p:sp>
      <p:sp>
        <p:nvSpPr>
          <p:cNvPr id="187" name="Google Shape;187;p24"/>
          <p:cNvSpPr txBox="1"/>
          <p:nvPr>
            <p:ph idx="1" type="body"/>
          </p:nvPr>
        </p:nvSpPr>
        <p:spPr>
          <a:xfrm>
            <a:off x="178625" y="2967325"/>
            <a:ext cx="6073500" cy="2406300"/>
          </a:xfrm>
          <a:prstGeom prst="rect">
            <a:avLst/>
          </a:prstGeom>
          <a:noFill/>
          <a:ln>
            <a:noFill/>
          </a:ln>
        </p:spPr>
        <p:txBody>
          <a:bodyPr anchorCtr="0" anchor="t" bIns="45700" lIns="91425" spcFirstLastPara="1" rIns="91425" wrap="square" tIns="45700">
            <a:noAutofit/>
          </a:bodyPr>
          <a:lstStyle/>
          <a:p>
            <a:pPr indent="-228600" lvl="0" marL="228600" rtl="0" algn="l">
              <a:lnSpc>
                <a:spcPct val="115000"/>
              </a:lnSpc>
              <a:spcBef>
                <a:spcPts val="0"/>
              </a:spcBef>
              <a:spcAft>
                <a:spcPts val="0"/>
              </a:spcAft>
              <a:buClr>
                <a:srgbClr val="1E4964"/>
              </a:buClr>
              <a:buSzPts val="1687"/>
              <a:buChar char="•"/>
            </a:pPr>
            <a:r>
              <a:rPr lang="en-US" sz="1687">
                <a:solidFill>
                  <a:srgbClr val="1E4964"/>
                </a:solidFill>
                <a:latin typeface="Helvetica Neue"/>
                <a:ea typeface="Helvetica Neue"/>
                <a:cs typeface="Helvetica Neue"/>
                <a:sym typeface="Helvetica Neue"/>
              </a:rPr>
              <a:t>Strengthening government’s ability to reduce traffic collisions, related fatalities and property damage and anticipate challenges to road safety</a:t>
            </a:r>
            <a:endParaRPr sz="1687">
              <a:solidFill>
                <a:srgbClr val="1E4964"/>
              </a:solidFill>
              <a:latin typeface="Helvetica Neue"/>
              <a:ea typeface="Helvetica Neue"/>
              <a:cs typeface="Helvetica Neue"/>
              <a:sym typeface="Helvetica Neue"/>
            </a:endParaRPr>
          </a:p>
          <a:p>
            <a:pPr indent="0" lvl="0" marL="228600" rtl="0" algn="l">
              <a:lnSpc>
                <a:spcPct val="115000"/>
              </a:lnSpc>
              <a:spcBef>
                <a:spcPts val="0"/>
              </a:spcBef>
              <a:spcAft>
                <a:spcPts val="0"/>
              </a:spcAft>
              <a:buNone/>
            </a:pPr>
            <a:r>
              <a:t/>
            </a:r>
            <a:endParaRPr sz="1687">
              <a:solidFill>
                <a:srgbClr val="1E4964"/>
              </a:solidFill>
              <a:latin typeface="Helvetica Neue"/>
              <a:ea typeface="Helvetica Neue"/>
              <a:cs typeface="Helvetica Neue"/>
              <a:sym typeface="Helvetica Neue"/>
            </a:endParaRPr>
          </a:p>
          <a:p>
            <a:pPr indent="0" lvl="0" marL="228600" rtl="0" algn="l">
              <a:lnSpc>
                <a:spcPct val="115000"/>
              </a:lnSpc>
              <a:spcBef>
                <a:spcPts val="0"/>
              </a:spcBef>
              <a:spcAft>
                <a:spcPts val="0"/>
              </a:spcAft>
              <a:buNone/>
            </a:pPr>
            <a:r>
              <a:t/>
            </a:r>
            <a:endParaRPr sz="1687">
              <a:solidFill>
                <a:srgbClr val="1E4964"/>
              </a:solidFill>
              <a:latin typeface="Helvetica Neue"/>
              <a:ea typeface="Helvetica Neue"/>
              <a:cs typeface="Helvetica Neue"/>
              <a:sym typeface="Helvetica Neue"/>
            </a:endParaRPr>
          </a:p>
          <a:p>
            <a:pPr indent="0" lvl="0" marL="228600" rtl="0" algn="l">
              <a:lnSpc>
                <a:spcPct val="115000"/>
              </a:lnSpc>
              <a:spcBef>
                <a:spcPts val="0"/>
              </a:spcBef>
              <a:spcAft>
                <a:spcPts val="0"/>
              </a:spcAft>
              <a:buNone/>
            </a:pPr>
            <a:r>
              <a:t/>
            </a:r>
            <a:endParaRPr sz="1687">
              <a:solidFill>
                <a:srgbClr val="1E4964"/>
              </a:solidFill>
              <a:latin typeface="Helvetica Neue"/>
              <a:ea typeface="Helvetica Neue"/>
              <a:cs typeface="Helvetica Neue"/>
              <a:sym typeface="Helvetica Neue"/>
            </a:endParaRPr>
          </a:p>
          <a:p>
            <a:pPr indent="-228600" lvl="0" marL="228600" rtl="0" algn="l">
              <a:lnSpc>
                <a:spcPct val="115000"/>
              </a:lnSpc>
              <a:spcBef>
                <a:spcPts val="1000"/>
              </a:spcBef>
              <a:spcAft>
                <a:spcPts val="0"/>
              </a:spcAft>
              <a:buClr>
                <a:srgbClr val="1E4964"/>
              </a:buClr>
              <a:buSzPts val="1687"/>
              <a:buChar char="•"/>
            </a:pPr>
            <a:r>
              <a:rPr lang="en-US" sz="1687">
                <a:solidFill>
                  <a:srgbClr val="1E4964"/>
                </a:solidFill>
                <a:latin typeface="Helvetica Neue"/>
                <a:ea typeface="Helvetica Neue"/>
                <a:cs typeface="Helvetica Neue"/>
                <a:sym typeface="Helvetica Neue"/>
              </a:rPr>
              <a:t>Identifying and tracking wanted and unauthorized persons and providing rapid access to authorized personnel using facial recognition software and intrusion detection and tracking</a:t>
            </a:r>
            <a:endParaRPr sz="1687"/>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25"/>
          <p:cNvPicPr preferRelativeResize="0"/>
          <p:nvPr/>
        </p:nvPicPr>
        <p:blipFill rotWithShape="1">
          <a:blip r:embed="rId3">
            <a:alphaModFix/>
          </a:blip>
          <a:srcRect b="0" l="48678" r="0" t="0"/>
          <a:stretch/>
        </p:blipFill>
        <p:spPr>
          <a:xfrm>
            <a:off x="5675025" y="0"/>
            <a:ext cx="6516976" cy="6858000"/>
          </a:xfrm>
          <a:prstGeom prst="rect">
            <a:avLst/>
          </a:prstGeom>
          <a:noFill/>
          <a:ln>
            <a:noFill/>
          </a:ln>
        </p:spPr>
      </p:pic>
      <p:sp>
        <p:nvSpPr>
          <p:cNvPr id="194" name="Google Shape;194;p25"/>
          <p:cNvSpPr txBox="1"/>
          <p:nvPr>
            <p:ph idx="1" type="body"/>
          </p:nvPr>
        </p:nvSpPr>
        <p:spPr>
          <a:xfrm>
            <a:off x="88500" y="2743925"/>
            <a:ext cx="5492400" cy="3639600"/>
          </a:xfrm>
          <a:prstGeom prst="rect">
            <a:avLst/>
          </a:prstGeom>
        </p:spPr>
        <p:txBody>
          <a:bodyPr anchorCtr="0" anchor="t" bIns="45700" lIns="91425" spcFirstLastPara="1" rIns="91425" wrap="square" tIns="45700">
            <a:noAutofit/>
          </a:bodyPr>
          <a:lstStyle/>
          <a:p>
            <a:pPr indent="-228600" lvl="0" marL="228600" rtl="0" algn="l">
              <a:lnSpc>
                <a:spcPct val="115000"/>
              </a:lnSpc>
              <a:spcBef>
                <a:spcPts val="1000"/>
              </a:spcBef>
              <a:spcAft>
                <a:spcPts val="0"/>
              </a:spcAft>
              <a:buClr>
                <a:srgbClr val="1E4964"/>
              </a:buClr>
              <a:buSzPts val="1687"/>
              <a:buChar char="•"/>
            </a:pPr>
            <a:r>
              <a:rPr lang="en-US" sz="1687">
                <a:solidFill>
                  <a:srgbClr val="1E4964"/>
                </a:solidFill>
                <a:latin typeface="Helvetica Neue"/>
                <a:ea typeface="Helvetica Neue"/>
                <a:cs typeface="Helvetica Neue"/>
                <a:sym typeface="Helvetica Neue"/>
              </a:rPr>
              <a:t>Saving costs on fuel consumption and resources, reducing traffic congestion and reducing time wasted and environmental impact of searching for parking caused by:</a:t>
            </a:r>
            <a:endParaRPr/>
          </a:p>
          <a:p>
            <a:pPr indent="-228600" lvl="1" marL="685800" rtl="0" algn="l">
              <a:lnSpc>
                <a:spcPct val="115000"/>
              </a:lnSpc>
              <a:spcBef>
                <a:spcPts val="500"/>
              </a:spcBef>
              <a:spcAft>
                <a:spcPts val="0"/>
              </a:spcAft>
              <a:buClr>
                <a:srgbClr val="1E4964"/>
              </a:buClr>
              <a:buSzPts val="1687"/>
              <a:buChar char="•"/>
            </a:pPr>
            <a:r>
              <a:rPr lang="en-US" sz="1687">
                <a:solidFill>
                  <a:srgbClr val="1E4964"/>
                </a:solidFill>
                <a:latin typeface="Helvetica Neue"/>
                <a:ea typeface="Helvetica Neue"/>
                <a:cs typeface="Helvetica Neue"/>
                <a:sym typeface="Helvetica Neue"/>
              </a:rPr>
              <a:t>Costly and inefficient waste collection practices and systems</a:t>
            </a:r>
            <a:endParaRPr/>
          </a:p>
          <a:p>
            <a:pPr indent="-228600" lvl="1" marL="685800" rtl="0" algn="l">
              <a:lnSpc>
                <a:spcPct val="115000"/>
              </a:lnSpc>
              <a:spcBef>
                <a:spcPts val="500"/>
              </a:spcBef>
              <a:spcAft>
                <a:spcPts val="0"/>
              </a:spcAft>
              <a:buClr>
                <a:srgbClr val="1E4964"/>
              </a:buClr>
              <a:buSzPts val="1687"/>
              <a:buChar char="•"/>
            </a:pPr>
            <a:r>
              <a:rPr lang="en-US" sz="1687">
                <a:solidFill>
                  <a:srgbClr val="1E4964"/>
                </a:solidFill>
                <a:latin typeface="Helvetica Neue"/>
                <a:ea typeface="Helvetica Neue"/>
                <a:cs typeface="Helvetica Neue"/>
                <a:sym typeface="Helvetica Neue"/>
              </a:rPr>
              <a:t>legacy inefficient parking management systems</a:t>
            </a:r>
            <a:endParaRPr/>
          </a:p>
          <a:p>
            <a:pPr indent="-228600" lvl="0" marL="228600" rtl="0" algn="l">
              <a:lnSpc>
                <a:spcPct val="115000"/>
              </a:lnSpc>
              <a:spcBef>
                <a:spcPts val="1000"/>
              </a:spcBef>
              <a:spcAft>
                <a:spcPts val="0"/>
              </a:spcAft>
              <a:buClr>
                <a:srgbClr val="1E4964"/>
              </a:buClr>
              <a:buSzPts val="1687"/>
              <a:buChar char="•"/>
            </a:pPr>
            <a:r>
              <a:rPr lang="en-US" sz="1687">
                <a:solidFill>
                  <a:srgbClr val="1E4964"/>
                </a:solidFill>
                <a:latin typeface="Helvetica Neue"/>
                <a:ea typeface="Helvetica Neue"/>
                <a:cs typeface="Helvetica Neue"/>
                <a:sym typeface="Helvetica Neue"/>
              </a:rPr>
              <a:t>Improving the livability, happiness and security of communities, improving quality of life</a:t>
            </a:r>
            <a:endParaRPr sz="1687"/>
          </a:p>
          <a:p>
            <a:pPr indent="0" lvl="0" marL="0" rtl="0" algn="l">
              <a:spcBef>
                <a:spcPts val="1000"/>
              </a:spcBef>
              <a:spcAft>
                <a:spcPts val="0"/>
              </a:spcAft>
              <a:buNone/>
            </a:pPr>
            <a:r>
              <a:t/>
            </a:r>
            <a:endParaRPr/>
          </a:p>
        </p:txBody>
      </p:sp>
      <p:sp>
        <p:nvSpPr>
          <p:cNvPr id="195" name="Google Shape;195;p25"/>
          <p:cNvSpPr txBox="1"/>
          <p:nvPr>
            <p:ph type="title"/>
          </p:nvPr>
        </p:nvSpPr>
        <p:spPr>
          <a:xfrm>
            <a:off x="655325" y="365125"/>
            <a:ext cx="5279400" cy="1692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E4964"/>
              </a:buClr>
              <a:buSzPts val="4400"/>
              <a:buFont typeface="Calibri"/>
              <a:buNone/>
            </a:pPr>
            <a:r>
              <a:rPr lang="en-US">
                <a:solidFill>
                  <a:srgbClr val="1E4964"/>
                </a:solidFill>
              </a:rPr>
              <a:t>Customer gains </a:t>
            </a:r>
            <a:r>
              <a:rPr lang="en-US">
                <a:solidFill>
                  <a:srgbClr val="1E4964"/>
                </a:solidFill>
              </a:rPr>
              <a:t>- cont.</a:t>
            </a:r>
            <a:endParaRPr/>
          </a:p>
        </p:txBody>
      </p:sp>
      <p:cxnSp>
        <p:nvCxnSpPr>
          <p:cNvPr id="196" name="Google Shape;196;p25"/>
          <p:cNvCxnSpPr/>
          <p:nvPr/>
        </p:nvCxnSpPr>
        <p:spPr>
          <a:xfrm>
            <a:off x="655320" y="2316480"/>
            <a:ext cx="4572000" cy="0"/>
          </a:xfrm>
          <a:prstGeom prst="straightConnector1">
            <a:avLst/>
          </a:prstGeom>
          <a:noFill/>
          <a:ln cap="sq" cmpd="sng" w="19050">
            <a:solidFill>
              <a:schemeClr val="dk1"/>
            </a:solidFill>
            <a:prstDash val="solid"/>
            <a:miter lim="800000"/>
            <a:headEnd len="sm" w="sm" type="none"/>
            <a:tailEnd len="sm" w="sm"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26"/>
          <p:cNvPicPr preferRelativeResize="0"/>
          <p:nvPr/>
        </p:nvPicPr>
        <p:blipFill rotWithShape="1">
          <a:blip r:embed="rId3">
            <a:alphaModFix amt="52000"/>
          </a:blip>
          <a:srcRect b="0" l="0" r="0" t="8949"/>
          <a:stretch/>
        </p:blipFill>
        <p:spPr>
          <a:xfrm>
            <a:off x="-36576" y="-475488"/>
            <a:ext cx="12265152" cy="7453173"/>
          </a:xfrm>
          <a:prstGeom prst="rect">
            <a:avLst/>
          </a:prstGeom>
          <a:noFill/>
          <a:ln>
            <a:noFill/>
          </a:ln>
        </p:spPr>
      </p:pic>
      <p:sp>
        <p:nvSpPr>
          <p:cNvPr id="202" name="Google Shape;202;p26"/>
          <p:cNvSpPr txBox="1"/>
          <p:nvPr>
            <p:ph type="title"/>
          </p:nvPr>
        </p:nvSpPr>
        <p:spPr>
          <a:xfrm>
            <a:off x="838200" y="1393827"/>
            <a:ext cx="105156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1E4964"/>
              </a:buClr>
              <a:buSzPts val="4400"/>
              <a:buFont typeface="Helvetica Neue"/>
              <a:buNone/>
            </a:pPr>
            <a:r>
              <a:rPr b="1" lang="en-US">
                <a:solidFill>
                  <a:srgbClr val="1E4964"/>
                </a:solidFill>
                <a:latin typeface="Helvetica Neue"/>
                <a:ea typeface="Helvetica Neue"/>
                <a:cs typeface="Helvetica Neue"/>
                <a:sym typeface="Helvetica Neue"/>
              </a:rPr>
              <a:t>Customizable solutions</a:t>
            </a:r>
            <a:endParaRPr/>
          </a:p>
        </p:txBody>
      </p:sp>
      <p:sp>
        <p:nvSpPr>
          <p:cNvPr id="203" name="Google Shape;203;p26"/>
          <p:cNvSpPr txBox="1"/>
          <p:nvPr>
            <p:ph idx="1" type="body"/>
          </p:nvPr>
        </p:nvSpPr>
        <p:spPr>
          <a:xfrm>
            <a:off x="838200" y="2747964"/>
            <a:ext cx="10515600" cy="178746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1E4964"/>
              </a:buClr>
              <a:buSzPts val="3000"/>
              <a:buNone/>
            </a:pPr>
            <a:r>
              <a:rPr b="1" lang="en-US" sz="3000">
                <a:solidFill>
                  <a:srgbClr val="1E4964"/>
                </a:solidFill>
                <a:latin typeface="Helvetica Neue"/>
                <a:ea typeface="Helvetica Neue"/>
                <a:cs typeface="Helvetica Neue"/>
                <a:sym typeface="Helvetica Neue"/>
              </a:rPr>
              <a:t>With flexible agreements and customizable services, our tailored solutions help address the challenges of urban communities by augmenting cities’ traffic, security and municipal administration.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7" name="Shape 207"/>
        <p:cNvGrpSpPr/>
        <p:nvPr/>
      </p:nvGrpSpPr>
      <p:grpSpPr>
        <a:xfrm>
          <a:off x="0" y="0"/>
          <a:ext cx="0" cy="0"/>
          <a:chOff x="0" y="0"/>
          <a:chExt cx="0" cy="0"/>
        </a:xfrm>
      </p:grpSpPr>
      <p:pic>
        <p:nvPicPr>
          <p:cNvPr id="208" name="Google Shape;208;p27"/>
          <p:cNvPicPr preferRelativeResize="0"/>
          <p:nvPr/>
        </p:nvPicPr>
        <p:blipFill rotWithShape="1">
          <a:blip r:embed="rId3">
            <a:alphaModFix/>
          </a:blip>
          <a:srcRect b="0" l="47371" r="0" t="0"/>
          <a:stretch/>
        </p:blipFill>
        <p:spPr>
          <a:xfrm>
            <a:off x="5775425" y="0"/>
            <a:ext cx="6416576" cy="6858000"/>
          </a:xfrm>
          <a:prstGeom prst="rect">
            <a:avLst/>
          </a:prstGeom>
          <a:noFill/>
          <a:ln>
            <a:noFill/>
          </a:ln>
        </p:spPr>
      </p:pic>
      <p:sp>
        <p:nvSpPr>
          <p:cNvPr id="209" name="Google Shape;209;p27"/>
          <p:cNvSpPr txBox="1"/>
          <p:nvPr>
            <p:ph type="title"/>
          </p:nvPr>
        </p:nvSpPr>
        <p:spPr>
          <a:xfrm>
            <a:off x="655320" y="365125"/>
            <a:ext cx="5120114" cy="169279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E4964"/>
              </a:buClr>
              <a:buSzPts val="4400"/>
              <a:buFont typeface="Calibri"/>
              <a:buNone/>
            </a:pPr>
            <a:r>
              <a:rPr lang="en-US">
                <a:solidFill>
                  <a:srgbClr val="1E4964"/>
                </a:solidFill>
              </a:rPr>
              <a:t>Financials</a:t>
            </a:r>
            <a:endParaRPr/>
          </a:p>
        </p:txBody>
      </p:sp>
      <p:cxnSp>
        <p:nvCxnSpPr>
          <p:cNvPr id="210" name="Google Shape;210;p27"/>
          <p:cNvCxnSpPr/>
          <p:nvPr/>
        </p:nvCxnSpPr>
        <p:spPr>
          <a:xfrm>
            <a:off x="655320" y="2316480"/>
            <a:ext cx="4572000" cy="0"/>
          </a:xfrm>
          <a:prstGeom prst="straightConnector1">
            <a:avLst/>
          </a:prstGeom>
          <a:noFill/>
          <a:ln cap="sq" cmpd="sng" w="19050">
            <a:solidFill>
              <a:schemeClr val="dk1"/>
            </a:solidFill>
            <a:prstDash val="solid"/>
            <a:miter lim="800000"/>
            <a:headEnd len="sm" w="sm" type="none"/>
            <a:tailEnd len="sm" w="sm" type="none"/>
          </a:ln>
        </p:spPr>
      </p:cxnSp>
      <p:sp>
        <p:nvSpPr>
          <p:cNvPr id="211" name="Google Shape;211;p27"/>
          <p:cNvSpPr txBox="1"/>
          <p:nvPr>
            <p:ph idx="1" type="body"/>
          </p:nvPr>
        </p:nvSpPr>
        <p:spPr>
          <a:xfrm>
            <a:off x="97349" y="2575025"/>
            <a:ext cx="5678100" cy="34623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rgbClr val="1E4964"/>
              </a:buClr>
              <a:buSzPts val="2000"/>
              <a:buChar char="•"/>
            </a:pPr>
            <a:r>
              <a:rPr lang="en-US" sz="2000">
                <a:solidFill>
                  <a:srgbClr val="1E4964"/>
                </a:solidFill>
                <a:latin typeface="Helvetica Neue"/>
                <a:ea typeface="Helvetica Neue"/>
                <a:cs typeface="Helvetica Neue"/>
                <a:sym typeface="Helvetica Neue"/>
              </a:rPr>
              <a:t>Financial statement separate.</a:t>
            </a:r>
            <a:endParaRPr/>
          </a:p>
          <a:p>
            <a:pPr indent="-228600" lvl="0" marL="228600" rtl="0" algn="l">
              <a:lnSpc>
                <a:spcPct val="90000"/>
              </a:lnSpc>
              <a:spcBef>
                <a:spcPts val="1000"/>
              </a:spcBef>
              <a:spcAft>
                <a:spcPts val="0"/>
              </a:spcAft>
              <a:buClr>
                <a:srgbClr val="1E4964"/>
              </a:buClr>
              <a:buSzPts val="2000"/>
              <a:buChar char="•"/>
            </a:pPr>
            <a:r>
              <a:rPr lang="en-US" sz="2000">
                <a:solidFill>
                  <a:srgbClr val="1E4964"/>
                </a:solidFill>
                <a:latin typeface="Helvetica Neue"/>
                <a:ea typeface="Helvetica Neue"/>
                <a:cs typeface="Helvetica Neue"/>
                <a:sym typeface="Helvetica Neue"/>
              </a:rPr>
              <a:t>Burn rate: Range AED 110k – 140k</a:t>
            </a:r>
            <a:endParaRPr/>
          </a:p>
          <a:p>
            <a:pPr indent="-228600" lvl="0" marL="228600" rtl="0" algn="l">
              <a:lnSpc>
                <a:spcPct val="90000"/>
              </a:lnSpc>
              <a:spcBef>
                <a:spcPts val="1000"/>
              </a:spcBef>
              <a:spcAft>
                <a:spcPts val="0"/>
              </a:spcAft>
              <a:buClr>
                <a:srgbClr val="1E4964"/>
              </a:buClr>
              <a:buSzPts val="2000"/>
              <a:buChar char="•"/>
            </a:pPr>
            <a:r>
              <a:rPr lang="en-US" sz="2000">
                <a:solidFill>
                  <a:srgbClr val="1E4964"/>
                </a:solidFill>
                <a:latin typeface="Helvetica Neue"/>
                <a:ea typeface="Helvetica Neue"/>
                <a:cs typeface="Helvetica Neue"/>
                <a:sym typeface="Helvetica Neue"/>
              </a:rPr>
              <a:t>Runway: 8 months</a:t>
            </a:r>
            <a:endParaRPr/>
          </a:p>
          <a:p>
            <a:pPr indent="-228600" lvl="0" marL="228600" rtl="0" algn="l">
              <a:lnSpc>
                <a:spcPct val="90000"/>
              </a:lnSpc>
              <a:spcBef>
                <a:spcPts val="1000"/>
              </a:spcBef>
              <a:spcAft>
                <a:spcPts val="0"/>
              </a:spcAft>
              <a:buClr>
                <a:srgbClr val="1E4964"/>
              </a:buClr>
              <a:buSzPts val="2000"/>
              <a:buChar char="•"/>
            </a:pPr>
            <a:r>
              <a:rPr lang="en-US" sz="2000">
                <a:solidFill>
                  <a:srgbClr val="1E4964"/>
                </a:solidFill>
                <a:latin typeface="Helvetica Neue"/>
                <a:ea typeface="Helvetica Neue"/>
                <a:cs typeface="Helvetica Neue"/>
                <a:sym typeface="Helvetica Neue"/>
              </a:rPr>
              <a:t>No liabilities</a:t>
            </a:r>
            <a:endParaRPr/>
          </a:p>
          <a:p>
            <a:pPr indent="-101600" lvl="0" marL="228600" rtl="0" algn="l">
              <a:lnSpc>
                <a:spcPct val="90000"/>
              </a:lnSpc>
              <a:spcBef>
                <a:spcPts val="1000"/>
              </a:spcBef>
              <a:spcAft>
                <a:spcPts val="0"/>
              </a:spcAft>
              <a:buClr>
                <a:schemeClr val="dk1"/>
              </a:buClr>
              <a:buSzPts val="2000"/>
              <a:buNone/>
            </a:pPr>
            <a:r>
              <a:t/>
            </a:r>
            <a:endParaRPr sz="2000">
              <a:solidFill>
                <a:srgbClr val="1E4964"/>
              </a:solidFill>
              <a:latin typeface="Helvetica Neue"/>
              <a:ea typeface="Helvetica Neue"/>
              <a:cs typeface="Helvetica Neue"/>
              <a:sym typeface="Helvetica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5" name="Shape 215"/>
        <p:cNvGrpSpPr/>
        <p:nvPr/>
      </p:nvGrpSpPr>
      <p:grpSpPr>
        <a:xfrm>
          <a:off x="0" y="0"/>
          <a:ext cx="0" cy="0"/>
          <a:chOff x="0" y="0"/>
          <a:chExt cx="0" cy="0"/>
        </a:xfrm>
      </p:grpSpPr>
      <p:pic>
        <p:nvPicPr>
          <p:cNvPr id="216" name="Google Shape;216;p28"/>
          <p:cNvPicPr preferRelativeResize="0"/>
          <p:nvPr/>
        </p:nvPicPr>
        <p:blipFill rotWithShape="1">
          <a:blip r:embed="rId3">
            <a:alphaModFix/>
          </a:blip>
          <a:srcRect b="0" l="47892" r="0" t="0"/>
          <a:stretch/>
        </p:blipFill>
        <p:spPr>
          <a:xfrm>
            <a:off x="5839050" y="0"/>
            <a:ext cx="6352950" cy="6858000"/>
          </a:xfrm>
          <a:prstGeom prst="rect">
            <a:avLst/>
          </a:prstGeom>
          <a:noFill/>
          <a:ln>
            <a:noFill/>
          </a:ln>
        </p:spPr>
      </p:pic>
      <p:sp>
        <p:nvSpPr>
          <p:cNvPr id="217" name="Google Shape;217;p28"/>
          <p:cNvSpPr txBox="1"/>
          <p:nvPr>
            <p:ph type="title"/>
          </p:nvPr>
        </p:nvSpPr>
        <p:spPr>
          <a:xfrm>
            <a:off x="655320" y="2671011"/>
            <a:ext cx="5257800" cy="2427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1E4964"/>
              </a:buClr>
              <a:buSzPts val="2400"/>
              <a:buFont typeface="Helvetica Neue"/>
              <a:buNone/>
            </a:pPr>
            <a:r>
              <a:rPr lang="en-US" sz="2400">
                <a:solidFill>
                  <a:srgbClr val="1E4964"/>
                </a:solidFill>
                <a:latin typeface="Helvetica Neue"/>
                <a:ea typeface="Helvetica Neue"/>
                <a:cs typeface="Helvetica Neue"/>
                <a:sym typeface="Helvetica Neue"/>
              </a:rPr>
              <a:t>Single owner structure</a:t>
            </a:r>
            <a:endParaRPr/>
          </a:p>
        </p:txBody>
      </p:sp>
      <p:sp>
        <p:nvSpPr>
          <p:cNvPr id="218" name="Google Shape;218;p28"/>
          <p:cNvSpPr txBox="1"/>
          <p:nvPr>
            <p:ph idx="1" type="body"/>
          </p:nvPr>
        </p:nvSpPr>
        <p:spPr>
          <a:xfrm>
            <a:off x="655320" y="330359"/>
            <a:ext cx="5257800" cy="1655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1E4964"/>
              </a:buClr>
              <a:buSzPts val="4400"/>
              <a:buNone/>
            </a:pPr>
            <a:r>
              <a:rPr lang="en-US" sz="4400">
                <a:solidFill>
                  <a:srgbClr val="1E4964"/>
                </a:solidFill>
                <a:latin typeface="Calibri"/>
                <a:ea typeface="Calibri"/>
                <a:cs typeface="Calibri"/>
                <a:sym typeface="Calibri"/>
              </a:rPr>
              <a:t>Ownership Structure</a:t>
            </a:r>
            <a:endParaRPr/>
          </a:p>
        </p:txBody>
      </p:sp>
      <p:cxnSp>
        <p:nvCxnSpPr>
          <p:cNvPr id="219" name="Google Shape;219;p28"/>
          <p:cNvCxnSpPr/>
          <p:nvPr/>
        </p:nvCxnSpPr>
        <p:spPr>
          <a:xfrm>
            <a:off x="655320" y="2316480"/>
            <a:ext cx="4114800" cy="0"/>
          </a:xfrm>
          <a:prstGeom prst="straightConnector1">
            <a:avLst/>
          </a:prstGeom>
          <a:noFill/>
          <a:ln cap="sq" cmpd="sng" w="19050">
            <a:solidFill>
              <a:schemeClr val="dk1"/>
            </a:solidFill>
            <a:prstDash val="solid"/>
            <a:miter lim="800000"/>
            <a:headEnd len="sm" w="sm" type="none"/>
            <a:tailEnd len="sm" w="sm"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3" name="Shape 223"/>
        <p:cNvGrpSpPr/>
        <p:nvPr/>
      </p:nvGrpSpPr>
      <p:grpSpPr>
        <a:xfrm>
          <a:off x="0" y="0"/>
          <a:ext cx="0" cy="0"/>
          <a:chOff x="0" y="0"/>
          <a:chExt cx="0" cy="0"/>
        </a:xfrm>
      </p:grpSpPr>
      <p:pic>
        <p:nvPicPr>
          <p:cNvPr id="224" name="Google Shape;224;p29"/>
          <p:cNvPicPr preferRelativeResize="0"/>
          <p:nvPr/>
        </p:nvPicPr>
        <p:blipFill rotWithShape="1">
          <a:blip r:embed="rId3">
            <a:alphaModFix/>
          </a:blip>
          <a:srcRect b="0" l="47371" r="0" t="0"/>
          <a:stretch/>
        </p:blipFill>
        <p:spPr>
          <a:xfrm>
            <a:off x="5775425" y="0"/>
            <a:ext cx="6416576" cy="6858000"/>
          </a:xfrm>
          <a:prstGeom prst="rect">
            <a:avLst/>
          </a:prstGeom>
          <a:noFill/>
          <a:ln>
            <a:noFill/>
          </a:ln>
        </p:spPr>
      </p:pic>
      <p:sp>
        <p:nvSpPr>
          <p:cNvPr id="225" name="Google Shape;225;p29"/>
          <p:cNvSpPr txBox="1"/>
          <p:nvPr>
            <p:ph type="title"/>
          </p:nvPr>
        </p:nvSpPr>
        <p:spPr>
          <a:xfrm>
            <a:off x="655320" y="301329"/>
            <a:ext cx="5120114" cy="169279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E4964"/>
              </a:buClr>
              <a:buSzPts val="4400"/>
              <a:buFont typeface="Calibri"/>
              <a:buNone/>
            </a:pPr>
            <a:r>
              <a:rPr lang="en-US">
                <a:solidFill>
                  <a:srgbClr val="1E4964"/>
                </a:solidFill>
              </a:rPr>
              <a:t>COM-IoT Global Vision  </a:t>
            </a:r>
            <a:endParaRPr/>
          </a:p>
        </p:txBody>
      </p:sp>
      <p:cxnSp>
        <p:nvCxnSpPr>
          <p:cNvPr id="226" name="Google Shape;226;p29"/>
          <p:cNvCxnSpPr/>
          <p:nvPr/>
        </p:nvCxnSpPr>
        <p:spPr>
          <a:xfrm>
            <a:off x="655320" y="2316480"/>
            <a:ext cx="4572000" cy="0"/>
          </a:xfrm>
          <a:prstGeom prst="straightConnector1">
            <a:avLst/>
          </a:prstGeom>
          <a:noFill/>
          <a:ln cap="sq" cmpd="sng" w="19050">
            <a:solidFill>
              <a:schemeClr val="dk1"/>
            </a:solidFill>
            <a:prstDash val="solid"/>
            <a:miter lim="800000"/>
            <a:headEnd len="sm" w="sm" type="none"/>
            <a:tailEnd len="sm" w="sm" type="none"/>
          </a:ln>
        </p:spPr>
      </p:cxnSp>
      <p:sp>
        <p:nvSpPr>
          <p:cNvPr id="227" name="Google Shape;227;p29"/>
          <p:cNvSpPr txBox="1"/>
          <p:nvPr>
            <p:ph idx="1" type="body"/>
          </p:nvPr>
        </p:nvSpPr>
        <p:spPr>
          <a:xfrm>
            <a:off x="238949" y="2517850"/>
            <a:ext cx="5687100" cy="4283100"/>
          </a:xfrm>
          <a:prstGeom prst="rect">
            <a:avLst/>
          </a:prstGeom>
          <a:noFill/>
          <a:ln>
            <a:noFill/>
          </a:ln>
        </p:spPr>
        <p:txBody>
          <a:bodyPr anchorCtr="0" anchor="t" bIns="45700" lIns="91425" spcFirstLastPara="1" rIns="91425" wrap="square" tIns="45700">
            <a:noAutofit/>
          </a:bodyPr>
          <a:lstStyle/>
          <a:p>
            <a:pPr indent="-228600" lvl="0" marL="228600" rtl="0" algn="l">
              <a:lnSpc>
                <a:spcPct val="115000"/>
              </a:lnSpc>
              <a:spcBef>
                <a:spcPts val="0"/>
              </a:spcBef>
              <a:spcAft>
                <a:spcPts val="0"/>
              </a:spcAft>
              <a:buClr>
                <a:srgbClr val="1E4964"/>
              </a:buClr>
              <a:buSzPts val="1800"/>
              <a:buChar char="•"/>
            </a:pPr>
            <a:r>
              <a:rPr lang="en-US" sz="1800">
                <a:solidFill>
                  <a:srgbClr val="1E4964"/>
                </a:solidFill>
                <a:latin typeface="Helvetica Neue"/>
                <a:ea typeface="Helvetica Neue"/>
                <a:cs typeface="Helvetica Neue"/>
                <a:sym typeface="Helvetica Neue"/>
              </a:rPr>
              <a:t>Our intelligent solutions are applicable everywhere and hence, our theoretical total addressable market is global in nature. </a:t>
            </a:r>
            <a:endParaRPr/>
          </a:p>
          <a:p>
            <a:pPr indent="-228600" lvl="0" marL="228600" rtl="0" algn="l">
              <a:lnSpc>
                <a:spcPct val="115000"/>
              </a:lnSpc>
              <a:spcBef>
                <a:spcPts val="1000"/>
              </a:spcBef>
              <a:spcAft>
                <a:spcPts val="0"/>
              </a:spcAft>
              <a:buClr>
                <a:srgbClr val="1E4964"/>
              </a:buClr>
              <a:buSzPts val="1800"/>
              <a:buChar char="•"/>
            </a:pPr>
            <a:r>
              <a:rPr lang="en-US" sz="1800">
                <a:solidFill>
                  <a:srgbClr val="1E4964"/>
                </a:solidFill>
                <a:latin typeface="Helvetica Neue"/>
                <a:ea typeface="Helvetica Neue"/>
                <a:cs typeface="Helvetica Neue"/>
                <a:sym typeface="Helvetica Neue"/>
              </a:rPr>
              <a:t>Due to the limitations on our current resources, we focus on building our business in the UAE, Saudi Arabia, GCC countries, and Egypt</a:t>
            </a:r>
            <a:endParaRPr/>
          </a:p>
          <a:p>
            <a:pPr indent="-228600" lvl="0" marL="228600" rtl="0" algn="l">
              <a:lnSpc>
                <a:spcPct val="115000"/>
              </a:lnSpc>
              <a:spcBef>
                <a:spcPts val="1000"/>
              </a:spcBef>
              <a:spcAft>
                <a:spcPts val="0"/>
              </a:spcAft>
              <a:buClr>
                <a:srgbClr val="1E4964"/>
              </a:buClr>
              <a:buSzPts val="1800"/>
              <a:buChar char="•"/>
            </a:pPr>
            <a:r>
              <a:rPr lang="en-US" sz="1800">
                <a:solidFill>
                  <a:srgbClr val="1E4964"/>
                </a:solidFill>
                <a:latin typeface="Helvetica Neue"/>
                <a:ea typeface="Helvetica Neue"/>
                <a:cs typeface="Helvetica Neue"/>
                <a:sym typeface="Helvetica Neue"/>
              </a:rPr>
              <a:t>We take advantage of opportunities outside of the above regions as we see them, either through direct relationships (Indra), or with our partners who are global companies (IBM, Thales and others)  </a:t>
            </a:r>
            <a:endParaRPr/>
          </a:p>
          <a:p>
            <a:pPr indent="-114300" lvl="0" marL="228600" rtl="0" algn="l">
              <a:lnSpc>
                <a:spcPct val="115000"/>
              </a:lnSpc>
              <a:spcBef>
                <a:spcPts val="1000"/>
              </a:spcBef>
              <a:spcAft>
                <a:spcPts val="0"/>
              </a:spcAft>
              <a:buClr>
                <a:schemeClr val="dk1"/>
              </a:buClr>
              <a:buSzPts val="1800"/>
              <a:buNone/>
            </a:pPr>
            <a:r>
              <a:t/>
            </a:r>
            <a:endParaRPr sz="1800">
              <a:solidFill>
                <a:srgbClr val="1E4964"/>
              </a:solidFill>
              <a:latin typeface="Helvetica Neue"/>
              <a:ea typeface="Helvetica Neue"/>
              <a:cs typeface="Helvetica Neue"/>
              <a:sym typeface="Helvetica Neue"/>
            </a:endParaRPr>
          </a:p>
          <a:p>
            <a:pPr indent="-114300" lvl="0" marL="228600" rtl="0" algn="l">
              <a:lnSpc>
                <a:spcPct val="115000"/>
              </a:lnSpc>
              <a:spcBef>
                <a:spcPts val="1000"/>
              </a:spcBef>
              <a:spcAft>
                <a:spcPts val="0"/>
              </a:spcAft>
              <a:buClr>
                <a:schemeClr val="dk1"/>
              </a:buClr>
              <a:buSzPts val="1800"/>
              <a:buNone/>
            </a:pPr>
            <a:r>
              <a:t/>
            </a:r>
            <a:endParaRPr sz="1800">
              <a:solidFill>
                <a:srgbClr val="1E4964"/>
              </a:solidFill>
              <a:latin typeface="Helvetica Neue"/>
              <a:ea typeface="Helvetica Neue"/>
              <a:cs typeface="Helvetica Neue"/>
              <a:sym typeface="Helvetica Neu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1" name="Shape 231"/>
        <p:cNvGrpSpPr/>
        <p:nvPr/>
      </p:nvGrpSpPr>
      <p:grpSpPr>
        <a:xfrm>
          <a:off x="0" y="0"/>
          <a:ext cx="0" cy="0"/>
          <a:chOff x="0" y="0"/>
          <a:chExt cx="0" cy="0"/>
        </a:xfrm>
      </p:grpSpPr>
      <p:pic>
        <p:nvPicPr>
          <p:cNvPr id="232" name="Google Shape;232;p30"/>
          <p:cNvPicPr preferRelativeResize="0"/>
          <p:nvPr/>
        </p:nvPicPr>
        <p:blipFill rotWithShape="1">
          <a:blip r:embed="rId3">
            <a:alphaModFix/>
          </a:blip>
          <a:srcRect b="0" l="47371" r="0" t="0"/>
          <a:stretch/>
        </p:blipFill>
        <p:spPr>
          <a:xfrm>
            <a:off x="5775425" y="0"/>
            <a:ext cx="6416576" cy="6857975"/>
          </a:xfrm>
          <a:prstGeom prst="rect">
            <a:avLst/>
          </a:prstGeom>
          <a:noFill/>
          <a:ln>
            <a:noFill/>
          </a:ln>
        </p:spPr>
      </p:pic>
      <p:sp>
        <p:nvSpPr>
          <p:cNvPr id="233" name="Google Shape;233;p30"/>
          <p:cNvSpPr txBox="1"/>
          <p:nvPr>
            <p:ph type="title"/>
          </p:nvPr>
        </p:nvSpPr>
        <p:spPr>
          <a:xfrm>
            <a:off x="655320" y="365125"/>
            <a:ext cx="5120114" cy="169279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E4964"/>
              </a:buClr>
              <a:buSzPts val="4400"/>
              <a:buFont typeface="Calibri"/>
              <a:buNone/>
            </a:pPr>
            <a:r>
              <a:rPr lang="en-US">
                <a:solidFill>
                  <a:srgbClr val="1E4964"/>
                </a:solidFill>
              </a:rPr>
              <a:t>Addressable Market </a:t>
            </a:r>
            <a:endParaRPr/>
          </a:p>
        </p:txBody>
      </p:sp>
      <p:cxnSp>
        <p:nvCxnSpPr>
          <p:cNvPr id="234" name="Google Shape;234;p30"/>
          <p:cNvCxnSpPr/>
          <p:nvPr/>
        </p:nvCxnSpPr>
        <p:spPr>
          <a:xfrm>
            <a:off x="655320" y="2316480"/>
            <a:ext cx="4572000" cy="0"/>
          </a:xfrm>
          <a:prstGeom prst="straightConnector1">
            <a:avLst/>
          </a:prstGeom>
          <a:noFill/>
          <a:ln cap="sq" cmpd="sng" w="19050">
            <a:solidFill>
              <a:schemeClr val="dk1"/>
            </a:solidFill>
            <a:prstDash val="solid"/>
            <a:miter lim="800000"/>
            <a:headEnd len="sm" w="sm" type="none"/>
            <a:tailEnd len="sm" w="sm" type="none"/>
          </a:ln>
        </p:spPr>
      </p:cxnSp>
      <p:sp>
        <p:nvSpPr>
          <p:cNvPr id="235" name="Google Shape;235;p30"/>
          <p:cNvSpPr txBox="1"/>
          <p:nvPr>
            <p:ph idx="1" type="body"/>
          </p:nvPr>
        </p:nvSpPr>
        <p:spPr>
          <a:xfrm>
            <a:off x="52950" y="2453125"/>
            <a:ext cx="5984100" cy="3917700"/>
          </a:xfrm>
          <a:prstGeom prst="rect">
            <a:avLst/>
          </a:prstGeom>
          <a:noFill/>
          <a:ln>
            <a:noFill/>
          </a:ln>
        </p:spPr>
        <p:txBody>
          <a:bodyPr anchorCtr="0" anchor="t" bIns="45700" lIns="91425" spcFirstLastPara="1" rIns="91425" wrap="square" tIns="45700">
            <a:noAutofit/>
          </a:bodyPr>
          <a:lstStyle/>
          <a:p>
            <a:pPr indent="-225425" lvl="0" marL="228600" rtl="0" algn="l">
              <a:lnSpc>
                <a:spcPct val="115000"/>
              </a:lnSpc>
              <a:spcBef>
                <a:spcPts val="0"/>
              </a:spcBef>
              <a:spcAft>
                <a:spcPts val="0"/>
              </a:spcAft>
              <a:buClr>
                <a:srgbClr val="1E4964"/>
              </a:buClr>
              <a:buSzPts val="1350"/>
              <a:buChar char="•"/>
            </a:pPr>
            <a:r>
              <a:rPr lang="en-US" sz="1350">
                <a:solidFill>
                  <a:srgbClr val="1E4964"/>
                </a:solidFill>
                <a:latin typeface="Helvetica Neue"/>
                <a:ea typeface="Helvetica Neue"/>
                <a:cs typeface="Helvetica Neue"/>
                <a:sym typeface="Helvetica Neue"/>
              </a:rPr>
              <a:t>Police Enforcement entities in UAE (Dubai. Abu Dhabi, Sharjah, etc.) </a:t>
            </a:r>
            <a:endParaRPr sz="1350"/>
          </a:p>
          <a:p>
            <a:pPr indent="-225425" lvl="0" marL="228600" rtl="0" algn="l">
              <a:lnSpc>
                <a:spcPct val="115000"/>
              </a:lnSpc>
              <a:spcBef>
                <a:spcPts val="1000"/>
              </a:spcBef>
              <a:spcAft>
                <a:spcPts val="0"/>
              </a:spcAft>
              <a:buClr>
                <a:srgbClr val="1E4964"/>
              </a:buClr>
              <a:buSzPts val="1350"/>
              <a:buChar char="•"/>
            </a:pPr>
            <a:r>
              <a:rPr lang="en-US" sz="1350">
                <a:solidFill>
                  <a:srgbClr val="1E4964"/>
                </a:solidFill>
                <a:latin typeface="Helvetica Neue"/>
                <a:ea typeface="Helvetica Neue"/>
                <a:cs typeface="Helvetica Neue"/>
                <a:sym typeface="Helvetica Neue"/>
              </a:rPr>
              <a:t>Municipalities within United Arab Emirates </a:t>
            </a:r>
            <a:endParaRPr sz="1350"/>
          </a:p>
          <a:p>
            <a:pPr indent="-225425" lvl="0" marL="228600" rtl="0" algn="l">
              <a:lnSpc>
                <a:spcPct val="115000"/>
              </a:lnSpc>
              <a:spcBef>
                <a:spcPts val="1000"/>
              </a:spcBef>
              <a:spcAft>
                <a:spcPts val="0"/>
              </a:spcAft>
              <a:buClr>
                <a:srgbClr val="1E4964"/>
              </a:buClr>
              <a:buSzPts val="1350"/>
              <a:buChar char="•"/>
            </a:pPr>
            <a:r>
              <a:rPr lang="en-US" sz="1350">
                <a:solidFill>
                  <a:srgbClr val="1E4964"/>
                </a:solidFill>
                <a:latin typeface="Helvetica Neue"/>
                <a:ea typeface="Helvetica Neue"/>
                <a:cs typeface="Helvetica Neue"/>
                <a:sym typeface="Helvetica Neue"/>
              </a:rPr>
              <a:t>Smart city application for private sectors &amp; developer (Meraas, Nakheel, MAF, DP World, etc.)</a:t>
            </a:r>
            <a:endParaRPr sz="1350"/>
          </a:p>
          <a:p>
            <a:pPr indent="-225425" lvl="0" marL="228600" rtl="0" algn="l">
              <a:lnSpc>
                <a:spcPct val="115000"/>
              </a:lnSpc>
              <a:spcBef>
                <a:spcPts val="1000"/>
              </a:spcBef>
              <a:spcAft>
                <a:spcPts val="0"/>
              </a:spcAft>
              <a:buClr>
                <a:srgbClr val="1E4964"/>
              </a:buClr>
              <a:buSzPts val="1350"/>
              <a:buChar char="•"/>
            </a:pPr>
            <a:r>
              <a:rPr lang="en-US" sz="1350">
                <a:solidFill>
                  <a:srgbClr val="1E4964"/>
                </a:solidFill>
                <a:latin typeface="Helvetica Neue"/>
                <a:ea typeface="Helvetica Neue"/>
                <a:cs typeface="Helvetica Neue"/>
                <a:sym typeface="Helvetica Neue"/>
              </a:rPr>
              <a:t>KSA’s vision 2030 present a lot of opportunities in smart city, security &amp; traffic safety applications</a:t>
            </a:r>
            <a:endParaRPr sz="1350"/>
          </a:p>
          <a:p>
            <a:pPr indent="-225425" lvl="0" marL="228600" rtl="0" algn="l">
              <a:lnSpc>
                <a:spcPct val="115000"/>
              </a:lnSpc>
              <a:spcBef>
                <a:spcPts val="1000"/>
              </a:spcBef>
              <a:spcAft>
                <a:spcPts val="0"/>
              </a:spcAft>
              <a:buClr>
                <a:srgbClr val="1E4964"/>
              </a:buClr>
              <a:buSzPts val="1350"/>
              <a:buChar char="•"/>
            </a:pPr>
            <a:r>
              <a:rPr lang="en-US" sz="1350">
                <a:solidFill>
                  <a:srgbClr val="1E4964"/>
                </a:solidFill>
                <a:latin typeface="Helvetica Neue"/>
                <a:ea typeface="Helvetica Neue"/>
                <a:cs typeface="Helvetica Neue"/>
                <a:sym typeface="Helvetica Neue"/>
              </a:rPr>
              <a:t>Egypt’s new mega cities (New Capital &amp; Al AlAmin) offer huge potential for our solutions in smart city applications </a:t>
            </a:r>
            <a:endParaRPr sz="1350"/>
          </a:p>
          <a:p>
            <a:pPr indent="-225425" lvl="0" marL="228600" rtl="0" algn="l">
              <a:lnSpc>
                <a:spcPct val="115000"/>
              </a:lnSpc>
              <a:spcBef>
                <a:spcPts val="1000"/>
              </a:spcBef>
              <a:spcAft>
                <a:spcPts val="0"/>
              </a:spcAft>
              <a:buClr>
                <a:srgbClr val="1E4964"/>
              </a:buClr>
              <a:buSzPts val="1350"/>
              <a:buChar char="•"/>
            </a:pPr>
            <a:r>
              <a:rPr lang="en-US" sz="1350">
                <a:solidFill>
                  <a:srgbClr val="1E4964"/>
                </a:solidFill>
                <a:latin typeface="Helvetica Neue"/>
                <a:ea typeface="Helvetica Neue"/>
                <a:cs typeface="Helvetica Neue"/>
                <a:sym typeface="Helvetica Neue"/>
              </a:rPr>
              <a:t>Law enforcement entities across the GCC &amp; Singapore, Malaysia, etc.</a:t>
            </a:r>
            <a:endParaRPr sz="1350"/>
          </a:p>
          <a:p>
            <a:pPr indent="-225425" lvl="0" marL="228600" rtl="0" algn="l">
              <a:lnSpc>
                <a:spcPct val="115000"/>
              </a:lnSpc>
              <a:spcBef>
                <a:spcPts val="1000"/>
              </a:spcBef>
              <a:spcAft>
                <a:spcPts val="0"/>
              </a:spcAft>
              <a:buClr>
                <a:srgbClr val="1E4964"/>
              </a:buClr>
              <a:buSzPts val="1350"/>
              <a:buChar char="•"/>
            </a:pPr>
            <a:r>
              <a:rPr lang="en-US" sz="1350">
                <a:solidFill>
                  <a:srgbClr val="1E4964"/>
                </a:solidFill>
                <a:latin typeface="Helvetica Neue"/>
                <a:ea typeface="Helvetica Neue"/>
                <a:cs typeface="Helvetica Neue"/>
                <a:sym typeface="Helvetica Neue"/>
              </a:rPr>
              <a:t>International demand is starting to be demonstrated</a:t>
            </a:r>
            <a:endParaRPr sz="1350"/>
          </a:p>
          <a:p>
            <a:pPr indent="-225425" lvl="0" marL="228600" rtl="0" algn="l">
              <a:lnSpc>
                <a:spcPct val="115000"/>
              </a:lnSpc>
              <a:spcBef>
                <a:spcPts val="1000"/>
              </a:spcBef>
              <a:spcAft>
                <a:spcPts val="0"/>
              </a:spcAft>
              <a:buClr>
                <a:srgbClr val="1E4964"/>
              </a:buClr>
              <a:buSzPts val="1350"/>
              <a:buChar char="•"/>
            </a:pPr>
            <a:r>
              <a:rPr lang="en-US" sz="1350">
                <a:solidFill>
                  <a:srgbClr val="1E4964"/>
                </a:solidFill>
                <a:latin typeface="Helvetica Neue"/>
                <a:ea typeface="Helvetica Neue"/>
                <a:cs typeface="Helvetica Neue"/>
                <a:sym typeface="Helvetica Neue"/>
              </a:rPr>
              <a:t>Government for security application across the region </a:t>
            </a:r>
            <a:endParaRPr sz="1350"/>
          </a:p>
          <a:p>
            <a:pPr indent="-225425" lvl="0" marL="228600" rtl="0" algn="l">
              <a:lnSpc>
                <a:spcPct val="115000"/>
              </a:lnSpc>
              <a:spcBef>
                <a:spcPts val="1000"/>
              </a:spcBef>
              <a:spcAft>
                <a:spcPts val="0"/>
              </a:spcAft>
              <a:buClr>
                <a:srgbClr val="1E4964"/>
              </a:buClr>
              <a:buSzPts val="1350"/>
              <a:buChar char="•"/>
            </a:pPr>
            <a:r>
              <a:rPr lang="en-US" sz="1350">
                <a:solidFill>
                  <a:srgbClr val="1E4964"/>
                </a:solidFill>
                <a:latin typeface="Helvetica Neue"/>
                <a:ea typeface="Helvetica Neue"/>
                <a:cs typeface="Helvetica Neue"/>
                <a:sym typeface="Helvetica Neue"/>
              </a:rPr>
              <a:t>Large IT &amp; technology companies such as (IBM, Thales and  Indra, Aramco, ADNOC)</a:t>
            </a:r>
            <a:endParaRPr sz="135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1"/>
          <p:cNvSpPr txBox="1"/>
          <p:nvPr>
            <p:ph type="title"/>
          </p:nvPr>
        </p:nvSpPr>
        <p:spPr>
          <a:xfrm>
            <a:off x="838200" y="33464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Current Engagements &amp; Funnel. </a:t>
            </a:r>
            <a:endParaRPr/>
          </a:p>
        </p:txBody>
      </p:sp>
      <p:graphicFrame>
        <p:nvGraphicFramePr>
          <p:cNvPr id="241" name="Google Shape;241;p31"/>
          <p:cNvGraphicFramePr/>
          <p:nvPr/>
        </p:nvGraphicFramePr>
        <p:xfrm>
          <a:off x="358337" y="1470024"/>
          <a:ext cx="3000000" cy="3000000"/>
        </p:xfrm>
        <a:graphic>
          <a:graphicData uri="http://schemas.openxmlformats.org/drawingml/2006/table">
            <a:tbl>
              <a:tblPr>
                <a:noFill/>
                <a:tableStyleId>{CEADC85C-5DBC-4B84-ACBC-AD79486A22CD}</a:tableStyleId>
              </a:tblPr>
              <a:tblGrid>
                <a:gridCol w="3541350"/>
                <a:gridCol w="8078675"/>
              </a:tblGrid>
              <a:tr h="302300">
                <a:tc>
                  <a:txBody>
                    <a:bodyPr/>
                    <a:lstStyle/>
                    <a:p>
                      <a:pPr indent="0" lvl="0" marL="0" marR="0" rtl="0" algn="ctr">
                        <a:spcBef>
                          <a:spcPts val="0"/>
                        </a:spcBef>
                        <a:spcAft>
                          <a:spcPts val="0"/>
                        </a:spcAft>
                        <a:buNone/>
                      </a:pPr>
                      <a:r>
                        <a:rPr b="1" lang="en-US" sz="1800" u="none" cap="none" strike="noStrike"/>
                        <a:t>Client </a:t>
                      </a:r>
                      <a:endParaRPr b="1" i="0" sz="1800" u="none" cap="none" strike="noStrike">
                        <a:solidFill>
                          <a:srgbClr val="000000"/>
                        </a:solidFill>
                        <a:latin typeface="Calibri"/>
                        <a:ea typeface="Calibri"/>
                        <a:cs typeface="Calibri"/>
                        <a:sym typeface="Calibri"/>
                      </a:endParaRPr>
                    </a:p>
                  </a:txBody>
                  <a:tcPr marT="9450" marB="0" marR="9450" marL="9450" anchor="ctr"/>
                </a:tc>
                <a:tc>
                  <a:txBody>
                    <a:bodyPr/>
                    <a:lstStyle/>
                    <a:p>
                      <a:pPr indent="0" lvl="0" marL="0" marR="0" rtl="0" algn="ctr">
                        <a:spcBef>
                          <a:spcPts val="0"/>
                        </a:spcBef>
                        <a:spcAft>
                          <a:spcPts val="0"/>
                        </a:spcAft>
                        <a:buNone/>
                      </a:pPr>
                      <a:r>
                        <a:rPr b="1" lang="en-US" sz="1800" u="none" cap="none" strike="noStrike"/>
                        <a:t>Project </a:t>
                      </a:r>
                      <a:endParaRPr b="1" i="0" sz="1800" u="none" cap="none" strike="noStrike">
                        <a:solidFill>
                          <a:srgbClr val="000000"/>
                        </a:solidFill>
                        <a:latin typeface="Calibri"/>
                        <a:ea typeface="Calibri"/>
                        <a:cs typeface="Calibri"/>
                        <a:sym typeface="Calibri"/>
                      </a:endParaRPr>
                    </a:p>
                  </a:txBody>
                  <a:tcPr marT="9450" marB="0" marR="9450" marL="9450" anchor="ctr"/>
                </a:tc>
              </a:tr>
              <a:tr h="604600">
                <a:tc>
                  <a:txBody>
                    <a:bodyPr/>
                    <a:lstStyle/>
                    <a:p>
                      <a:pPr indent="0" lvl="0" marL="0" marR="0" rtl="0" algn="ctr">
                        <a:spcBef>
                          <a:spcPts val="0"/>
                        </a:spcBef>
                        <a:spcAft>
                          <a:spcPts val="0"/>
                        </a:spcAft>
                        <a:buNone/>
                      </a:pPr>
                      <a:r>
                        <a:rPr b="0" i="0" lang="en-US" sz="1800" u="none" cap="none" strike="noStrike">
                          <a:solidFill>
                            <a:srgbClr val="000000"/>
                          </a:solidFill>
                          <a:latin typeface="Calibri"/>
                          <a:ea typeface="Calibri"/>
                          <a:cs typeface="Calibri"/>
                          <a:sym typeface="Calibri"/>
                        </a:rPr>
                        <a:t>Dubai Police</a:t>
                      </a:r>
                      <a:endParaRPr sz="1800"/>
                    </a:p>
                  </a:txBody>
                  <a:tcPr marT="9450" marB="0" marR="9450" marL="9450" anchor="ctr"/>
                </a:tc>
                <a:tc>
                  <a:txBody>
                    <a:bodyPr/>
                    <a:lstStyle/>
                    <a:p>
                      <a:pPr indent="0" lvl="0" marL="0" marR="0" rtl="0" algn="ctr">
                        <a:spcBef>
                          <a:spcPts val="0"/>
                        </a:spcBef>
                        <a:spcAft>
                          <a:spcPts val="0"/>
                        </a:spcAft>
                        <a:buNone/>
                      </a:pPr>
                      <a:r>
                        <a:rPr lang="en-US" sz="1800" u="none" cap="none" strike="noStrike"/>
                        <a:t>HORUS. Contract under preparation AED 500k</a:t>
                      </a:r>
                      <a:endParaRPr b="0" i="0" sz="1800" u="none" cap="none" strike="noStrike">
                        <a:solidFill>
                          <a:srgbClr val="000000"/>
                        </a:solidFill>
                        <a:latin typeface="Calibri"/>
                        <a:ea typeface="Calibri"/>
                        <a:cs typeface="Calibri"/>
                        <a:sym typeface="Calibri"/>
                      </a:endParaRPr>
                    </a:p>
                  </a:txBody>
                  <a:tcPr marT="9450" marB="0" marR="9450" marL="9450" anchor="ctr"/>
                </a:tc>
              </a:tr>
              <a:tr h="604600">
                <a:tc>
                  <a:txBody>
                    <a:bodyPr/>
                    <a:lstStyle/>
                    <a:p>
                      <a:pPr indent="0" lvl="0" marL="0" marR="0" rtl="0" algn="ctr">
                        <a:spcBef>
                          <a:spcPts val="0"/>
                        </a:spcBef>
                        <a:spcAft>
                          <a:spcPts val="0"/>
                        </a:spcAft>
                        <a:buNone/>
                      </a:pPr>
                      <a:r>
                        <a:rPr b="0" i="0" lang="en-US" sz="1800" u="none" cap="none" strike="noStrike">
                          <a:solidFill>
                            <a:srgbClr val="000000"/>
                          </a:solidFill>
                          <a:latin typeface="Calibri"/>
                          <a:ea typeface="Calibri"/>
                          <a:cs typeface="Calibri"/>
                          <a:sym typeface="Calibri"/>
                        </a:rPr>
                        <a:t>Crown Prince’s Court/Etisalat</a:t>
                      </a:r>
                      <a:endParaRPr sz="1800"/>
                    </a:p>
                  </a:txBody>
                  <a:tcPr marT="9450" marB="0" marR="9450" marL="9450" anchor="ctr"/>
                </a:tc>
                <a:tc>
                  <a:txBody>
                    <a:bodyPr/>
                    <a:lstStyle/>
                    <a:p>
                      <a:pPr indent="0" lvl="0" marL="0" marR="0" rtl="0" algn="ctr">
                        <a:spcBef>
                          <a:spcPts val="0"/>
                        </a:spcBef>
                        <a:spcAft>
                          <a:spcPts val="0"/>
                        </a:spcAft>
                        <a:buNone/>
                      </a:pPr>
                      <a:r>
                        <a:rPr lang="en-US" sz="1800" u="none" cap="none" strike="noStrike"/>
                        <a:t>II&amp;T - Mushrif Palace – Conrtact under completion AED 1.2M</a:t>
                      </a:r>
                      <a:endParaRPr b="0" i="0" sz="1800" u="none" cap="none" strike="noStrike">
                        <a:solidFill>
                          <a:srgbClr val="000000"/>
                        </a:solidFill>
                        <a:latin typeface="Calibri"/>
                        <a:ea typeface="Calibri"/>
                        <a:cs typeface="Calibri"/>
                        <a:sym typeface="Calibri"/>
                      </a:endParaRPr>
                    </a:p>
                  </a:txBody>
                  <a:tcPr marT="9450" marB="0" marR="9450" marL="9450" anchor="ctr"/>
                </a:tc>
              </a:tr>
              <a:tr h="604600">
                <a:tc>
                  <a:txBody>
                    <a:bodyPr/>
                    <a:lstStyle/>
                    <a:p>
                      <a:pPr indent="0" lvl="0" marL="0" marR="0" rtl="0" algn="ctr">
                        <a:spcBef>
                          <a:spcPts val="0"/>
                        </a:spcBef>
                        <a:spcAft>
                          <a:spcPts val="0"/>
                        </a:spcAft>
                        <a:buNone/>
                      </a:pPr>
                      <a:r>
                        <a:rPr b="0" i="0" lang="en-US" sz="1800" u="none" cap="none" strike="noStrike">
                          <a:solidFill>
                            <a:srgbClr val="000000"/>
                          </a:solidFill>
                          <a:latin typeface="Calibri"/>
                          <a:ea typeface="Calibri"/>
                          <a:cs typeface="Calibri"/>
                          <a:sym typeface="Calibri"/>
                        </a:rPr>
                        <a:t>Crown Prince’s Court/Etisalat</a:t>
                      </a:r>
                      <a:endParaRPr sz="1800"/>
                    </a:p>
                  </a:txBody>
                  <a:tcPr marT="9450" marB="0" marR="9450" marL="9450" anchor="ctr"/>
                </a:tc>
                <a:tc>
                  <a:txBody>
                    <a:bodyPr/>
                    <a:lstStyle/>
                    <a:p>
                      <a:pPr indent="0" lvl="0" marL="0" marR="0" rtl="0" algn="ctr">
                        <a:spcBef>
                          <a:spcPts val="0"/>
                        </a:spcBef>
                        <a:spcAft>
                          <a:spcPts val="0"/>
                        </a:spcAft>
                        <a:buNone/>
                      </a:pPr>
                      <a:r>
                        <a:rPr b="0" i="0" lang="en-US" sz="1800" u="none" cap="none" strike="noStrike">
                          <a:solidFill>
                            <a:srgbClr val="000000"/>
                          </a:solidFill>
                          <a:latin typeface="Calibri"/>
                          <a:ea typeface="Calibri"/>
                          <a:cs typeface="Calibri"/>
                          <a:sym typeface="Calibri"/>
                        </a:rPr>
                        <a:t>II&amp;T What Al Karama – AED 900k</a:t>
                      </a:r>
                      <a:endParaRPr sz="1800"/>
                    </a:p>
                  </a:txBody>
                  <a:tcPr marT="9450" marB="0" marR="9450" marL="9450" anchor="ctr"/>
                </a:tc>
              </a:tr>
              <a:tr h="604600">
                <a:tc>
                  <a:txBody>
                    <a:bodyPr/>
                    <a:lstStyle/>
                    <a:p>
                      <a:pPr indent="0" lvl="0" marL="0" marR="0" rtl="0" algn="ctr">
                        <a:spcBef>
                          <a:spcPts val="0"/>
                        </a:spcBef>
                        <a:spcAft>
                          <a:spcPts val="0"/>
                        </a:spcAft>
                        <a:buNone/>
                      </a:pPr>
                      <a:r>
                        <a:rPr b="0" i="0" lang="en-US" sz="1800" u="none" cap="none" strike="noStrike">
                          <a:solidFill>
                            <a:srgbClr val="000000"/>
                          </a:solidFill>
                          <a:latin typeface="Calibri"/>
                          <a:ea typeface="Calibri"/>
                          <a:cs typeface="Calibri"/>
                          <a:sym typeface="Calibri"/>
                        </a:rPr>
                        <a:t>Abu Dhabi Police/Tatweer</a:t>
                      </a:r>
                      <a:endParaRPr b="0" i="0" sz="1800" u="none" cap="none" strike="noStrike">
                        <a:solidFill>
                          <a:srgbClr val="000000"/>
                        </a:solidFill>
                        <a:latin typeface="Calibri"/>
                        <a:ea typeface="Calibri"/>
                        <a:cs typeface="Calibri"/>
                        <a:sym typeface="Calibri"/>
                      </a:endParaRPr>
                    </a:p>
                  </a:txBody>
                  <a:tcPr marT="9450" marB="0" marR="9450" marL="9450" anchor="ctr"/>
                </a:tc>
                <a:tc>
                  <a:txBody>
                    <a:bodyPr/>
                    <a:lstStyle/>
                    <a:p>
                      <a:pPr indent="0" lvl="0" marL="0" marR="0" rtl="0" algn="ctr">
                        <a:spcBef>
                          <a:spcPts val="0"/>
                        </a:spcBef>
                        <a:spcAft>
                          <a:spcPts val="0"/>
                        </a:spcAft>
                        <a:buNone/>
                      </a:pPr>
                      <a:r>
                        <a:rPr b="0" i="0" lang="en-US" sz="1800" u="none" cap="none" strike="noStrike">
                          <a:solidFill>
                            <a:srgbClr val="000000"/>
                          </a:solidFill>
                          <a:latin typeface="Calibri"/>
                          <a:ea typeface="Calibri"/>
                          <a:cs typeface="Calibri"/>
                          <a:sym typeface="Calibri"/>
                        </a:rPr>
                        <a:t>P3 – Smart Patrol – Contract under preparation AED 1.5M</a:t>
                      </a:r>
                      <a:endParaRPr sz="1800"/>
                    </a:p>
                  </a:txBody>
                  <a:tcPr marT="9450" marB="0" marR="9450" marL="9450" anchor="ctr"/>
                </a:tc>
              </a:tr>
              <a:tr h="604600">
                <a:tc>
                  <a:txBody>
                    <a:bodyPr/>
                    <a:lstStyle/>
                    <a:p>
                      <a:pPr indent="0" lvl="0" marL="0" marR="0" rtl="0" algn="ctr">
                        <a:spcBef>
                          <a:spcPts val="0"/>
                        </a:spcBef>
                        <a:spcAft>
                          <a:spcPts val="0"/>
                        </a:spcAft>
                        <a:buNone/>
                      </a:pPr>
                      <a:r>
                        <a:rPr b="0" i="0" lang="en-US" sz="1800" u="none" cap="none" strike="noStrike">
                          <a:solidFill>
                            <a:srgbClr val="000000"/>
                          </a:solidFill>
                          <a:latin typeface="Calibri"/>
                          <a:ea typeface="Calibri"/>
                          <a:cs typeface="Calibri"/>
                          <a:sym typeface="Calibri"/>
                        </a:rPr>
                        <a:t>Etisalat/Dubai Police</a:t>
                      </a:r>
                      <a:endParaRPr sz="1800"/>
                    </a:p>
                  </a:txBody>
                  <a:tcPr marT="9450" marB="0" marR="9450" marL="9450" anchor="ctr"/>
                </a:tc>
                <a:tc>
                  <a:txBody>
                    <a:bodyPr/>
                    <a:lstStyle/>
                    <a:p>
                      <a:pPr indent="0" lvl="0" marL="0" marR="0" rtl="0" algn="ctr">
                        <a:spcBef>
                          <a:spcPts val="0"/>
                        </a:spcBef>
                        <a:spcAft>
                          <a:spcPts val="0"/>
                        </a:spcAft>
                        <a:buNone/>
                      </a:pPr>
                      <a:r>
                        <a:rPr lang="en-US" sz="1800" u="none" cap="none" strike="noStrike"/>
                        <a:t>II&amp;T Oyoon – City Walk – Fully completed AED 240k</a:t>
                      </a:r>
                      <a:endParaRPr b="0" i="0" sz="1800" u="none" cap="none" strike="noStrike">
                        <a:solidFill>
                          <a:srgbClr val="000000"/>
                        </a:solidFill>
                        <a:latin typeface="Calibri"/>
                        <a:ea typeface="Calibri"/>
                        <a:cs typeface="Calibri"/>
                        <a:sym typeface="Calibri"/>
                      </a:endParaRPr>
                    </a:p>
                  </a:txBody>
                  <a:tcPr marT="9450" marB="0" marR="9450" marL="9450" anchor="ctr"/>
                </a:tc>
              </a:tr>
              <a:tr h="604600">
                <a:tc>
                  <a:txBody>
                    <a:bodyPr/>
                    <a:lstStyle/>
                    <a:p>
                      <a:pPr indent="0" lvl="0" marL="0" marR="0" rtl="0" algn="ctr">
                        <a:spcBef>
                          <a:spcPts val="0"/>
                        </a:spcBef>
                        <a:spcAft>
                          <a:spcPts val="0"/>
                        </a:spcAft>
                        <a:buNone/>
                      </a:pPr>
                      <a:r>
                        <a:rPr b="0" i="0" lang="en-US" sz="1800" u="none" cap="none" strike="noStrike">
                          <a:solidFill>
                            <a:srgbClr val="000000"/>
                          </a:solidFill>
                          <a:latin typeface="Calibri"/>
                          <a:ea typeface="Calibri"/>
                          <a:cs typeface="Calibri"/>
                          <a:sym typeface="Calibri"/>
                        </a:rPr>
                        <a:t>Etisalat/Dubai Police</a:t>
                      </a:r>
                      <a:endParaRPr sz="1800"/>
                    </a:p>
                  </a:txBody>
                  <a:tcPr marT="9450" marB="0" marR="9450" marL="9450" anchor="ctr"/>
                </a:tc>
                <a:tc>
                  <a:txBody>
                    <a:bodyPr/>
                    <a:lstStyle/>
                    <a:p>
                      <a:pPr indent="0" lvl="0" marL="0" marR="0" rtl="0" algn="ctr">
                        <a:spcBef>
                          <a:spcPts val="0"/>
                        </a:spcBef>
                        <a:spcAft>
                          <a:spcPts val="0"/>
                        </a:spcAft>
                        <a:buNone/>
                      </a:pPr>
                      <a:r>
                        <a:rPr b="0" i="0" lang="en-US" sz="1800" u="none" cap="none" strike="noStrike">
                          <a:solidFill>
                            <a:srgbClr val="000000"/>
                          </a:solidFill>
                          <a:latin typeface="Calibri"/>
                          <a:ea typeface="Calibri"/>
                          <a:cs typeface="Calibri"/>
                          <a:sym typeface="Calibri"/>
                        </a:rPr>
                        <a:t>II&amp;T Oyoon – Dubai Airport – PO in processed AED 350k</a:t>
                      </a:r>
                      <a:endParaRPr sz="1800"/>
                    </a:p>
                  </a:txBody>
                  <a:tcPr marT="9450" marB="0" marR="9450" marL="9450" anchor="ctr"/>
                </a:tc>
              </a:tr>
              <a:tr h="604600">
                <a:tc>
                  <a:txBody>
                    <a:bodyPr/>
                    <a:lstStyle/>
                    <a:p>
                      <a:pPr indent="0" lvl="0" marL="0" marR="0" rtl="0" algn="ctr">
                        <a:spcBef>
                          <a:spcPts val="0"/>
                        </a:spcBef>
                        <a:spcAft>
                          <a:spcPts val="0"/>
                        </a:spcAft>
                        <a:buNone/>
                      </a:pPr>
                      <a:r>
                        <a:rPr b="0" i="0" lang="en-US" sz="1800" u="none" cap="none" strike="noStrike">
                          <a:solidFill>
                            <a:srgbClr val="000000"/>
                          </a:solidFill>
                          <a:latin typeface="Calibri"/>
                          <a:ea typeface="Calibri"/>
                          <a:cs typeface="Calibri"/>
                          <a:sym typeface="Calibri"/>
                        </a:rPr>
                        <a:t>Lamprell</a:t>
                      </a:r>
                      <a:endParaRPr b="0" i="0" sz="1800" u="none" cap="none" strike="noStrike">
                        <a:solidFill>
                          <a:srgbClr val="000000"/>
                        </a:solidFill>
                        <a:latin typeface="Calibri"/>
                        <a:ea typeface="Calibri"/>
                        <a:cs typeface="Calibri"/>
                        <a:sym typeface="Calibri"/>
                      </a:endParaRPr>
                    </a:p>
                  </a:txBody>
                  <a:tcPr marT="9450" marB="0" marR="9450" marL="9450" anchor="ctr"/>
                </a:tc>
                <a:tc>
                  <a:txBody>
                    <a:bodyPr/>
                    <a:lstStyle/>
                    <a:p>
                      <a:pPr indent="0" lvl="0" marL="0" marR="0" rtl="0" algn="ctr">
                        <a:spcBef>
                          <a:spcPts val="0"/>
                        </a:spcBef>
                        <a:spcAft>
                          <a:spcPts val="0"/>
                        </a:spcAft>
                        <a:buNone/>
                      </a:pPr>
                      <a:r>
                        <a:rPr b="0" i="0" lang="en-US" sz="1800" u="none" cap="none" strike="noStrike">
                          <a:solidFill>
                            <a:srgbClr val="000000"/>
                          </a:solidFill>
                          <a:latin typeface="Calibri"/>
                          <a:ea typeface="Calibri"/>
                          <a:cs typeface="Calibri"/>
                          <a:sym typeface="Calibri"/>
                        </a:rPr>
                        <a:t>II&amp;T Awaiting customer response to proposal</a:t>
                      </a:r>
                      <a:endParaRPr sz="1800"/>
                    </a:p>
                  </a:txBody>
                  <a:tcPr marT="9450" marB="0" marR="9450" marL="9450" anchor="ctr"/>
                </a:tc>
              </a:tr>
              <a:tr h="604600">
                <a:tc>
                  <a:txBody>
                    <a:bodyPr/>
                    <a:lstStyle/>
                    <a:p>
                      <a:pPr indent="0" lvl="0" marL="0" marR="0" rtl="0" algn="ctr">
                        <a:spcBef>
                          <a:spcPts val="0"/>
                        </a:spcBef>
                        <a:spcAft>
                          <a:spcPts val="0"/>
                        </a:spcAft>
                        <a:buNone/>
                      </a:pPr>
                      <a:r>
                        <a:rPr b="0" i="0" lang="en-US" sz="1800" u="none" cap="none" strike="noStrike">
                          <a:solidFill>
                            <a:srgbClr val="000000"/>
                          </a:solidFill>
                          <a:latin typeface="Calibri"/>
                          <a:ea typeface="Calibri"/>
                          <a:cs typeface="Calibri"/>
                          <a:sym typeface="Calibri"/>
                        </a:rPr>
                        <a:t>Bombardier/Hint</a:t>
                      </a:r>
                      <a:endParaRPr sz="1800"/>
                    </a:p>
                  </a:txBody>
                  <a:tcPr marT="9450" marB="0" marR="9450" marL="9450" anchor="ctr"/>
                </a:tc>
                <a:tc>
                  <a:txBody>
                    <a:bodyPr/>
                    <a:lstStyle/>
                    <a:p>
                      <a:pPr indent="0" lvl="0" marL="0" marR="0" rtl="0" algn="ctr">
                        <a:spcBef>
                          <a:spcPts val="0"/>
                        </a:spcBef>
                        <a:spcAft>
                          <a:spcPts val="0"/>
                        </a:spcAft>
                        <a:buNone/>
                      </a:pPr>
                      <a:r>
                        <a:rPr b="0" i="0" lang="en-US" sz="1800" u="none" cap="none" strike="noStrike">
                          <a:solidFill>
                            <a:srgbClr val="000000"/>
                          </a:solidFill>
                          <a:latin typeface="Calibri"/>
                          <a:ea typeface="Calibri"/>
                          <a:cs typeface="Calibri"/>
                          <a:sym typeface="Calibri"/>
                        </a:rPr>
                        <a:t>II&amp;T Awaiting customer response to proposal</a:t>
                      </a:r>
                      <a:endParaRPr sz="1800"/>
                    </a:p>
                  </a:txBody>
                  <a:tcPr marT="9450" marB="0" marR="9450" marL="9450" anchor="ct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8" name="Shape 98"/>
        <p:cNvGrpSpPr/>
        <p:nvPr/>
      </p:nvGrpSpPr>
      <p:grpSpPr>
        <a:xfrm>
          <a:off x="0" y="0"/>
          <a:ext cx="0" cy="0"/>
          <a:chOff x="0" y="0"/>
          <a:chExt cx="0" cy="0"/>
        </a:xfrm>
      </p:grpSpPr>
      <p:pic>
        <p:nvPicPr>
          <p:cNvPr id="99" name="Google Shape;99;p14"/>
          <p:cNvPicPr preferRelativeResize="0"/>
          <p:nvPr/>
        </p:nvPicPr>
        <p:blipFill rotWithShape="1">
          <a:blip r:embed="rId3">
            <a:alphaModFix amt="52000"/>
          </a:blip>
          <a:srcRect b="0" l="0" r="0" t="8949"/>
          <a:stretch/>
        </p:blipFill>
        <p:spPr>
          <a:xfrm>
            <a:off x="-36576" y="-422323"/>
            <a:ext cx="12265152" cy="7453173"/>
          </a:xfrm>
          <a:prstGeom prst="rect">
            <a:avLst/>
          </a:prstGeom>
          <a:noFill/>
          <a:ln>
            <a:noFill/>
          </a:ln>
        </p:spPr>
      </p:pic>
      <p:sp>
        <p:nvSpPr>
          <p:cNvPr id="100" name="Google Shape;100;p14"/>
          <p:cNvSpPr txBox="1"/>
          <p:nvPr>
            <p:ph idx="1" type="body"/>
          </p:nvPr>
        </p:nvSpPr>
        <p:spPr>
          <a:xfrm>
            <a:off x="454152" y="1738124"/>
            <a:ext cx="11283696" cy="3485570"/>
          </a:xfrm>
          <a:prstGeom prst="rect">
            <a:avLst/>
          </a:prstGeom>
          <a:noFill/>
          <a:ln>
            <a:noFill/>
          </a:ln>
        </p:spPr>
        <p:txBody>
          <a:bodyPr anchorCtr="0" anchor="ctr" bIns="457200" lIns="457200" spcFirstLastPara="1" rIns="457200" wrap="square" tIns="457200">
            <a:noAutofit/>
          </a:bodyPr>
          <a:lstStyle/>
          <a:p>
            <a:pPr indent="0" lvl="0" marL="0" rtl="0" algn="ctr">
              <a:lnSpc>
                <a:spcPct val="90000"/>
              </a:lnSpc>
              <a:spcBef>
                <a:spcPts val="0"/>
              </a:spcBef>
              <a:spcAft>
                <a:spcPts val="0"/>
              </a:spcAft>
              <a:buClr>
                <a:srgbClr val="1E4964"/>
              </a:buClr>
              <a:buSzPts val="3700"/>
              <a:buNone/>
            </a:pPr>
            <a:r>
              <a:rPr b="1" lang="en-US" sz="3700">
                <a:solidFill>
                  <a:srgbClr val="1E4964"/>
                </a:solidFill>
                <a:latin typeface="Helvetica Neue"/>
                <a:ea typeface="Helvetica Neue"/>
                <a:cs typeface="Helvetica Neue"/>
                <a:sym typeface="Helvetica Neue"/>
              </a:rPr>
              <a:t>COM-IoT Technologies helps governments and enterprise companies enhance the security, safety and wellbeing of our communities through the use of  artificial intelligence powered solutions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Current Engagement &amp; Funnel  </a:t>
            </a:r>
            <a:endParaRPr/>
          </a:p>
        </p:txBody>
      </p:sp>
      <p:graphicFrame>
        <p:nvGraphicFramePr>
          <p:cNvPr id="247" name="Google Shape;247;p32"/>
          <p:cNvGraphicFramePr/>
          <p:nvPr/>
        </p:nvGraphicFramePr>
        <p:xfrm>
          <a:off x="349518" y="1432425"/>
          <a:ext cx="3000000" cy="3000000"/>
        </p:xfrm>
        <a:graphic>
          <a:graphicData uri="http://schemas.openxmlformats.org/drawingml/2006/table">
            <a:tbl>
              <a:tblPr>
                <a:noFill/>
                <a:tableStyleId>{CEADC85C-5DBC-4B84-ACBC-AD79486A22CD}</a:tableStyleId>
              </a:tblPr>
              <a:tblGrid>
                <a:gridCol w="4001300"/>
                <a:gridCol w="7546325"/>
              </a:tblGrid>
              <a:tr h="311375">
                <a:tc>
                  <a:txBody>
                    <a:bodyPr/>
                    <a:lstStyle/>
                    <a:p>
                      <a:pPr indent="0" lvl="0" marL="0" marR="0" rtl="0" algn="ctr">
                        <a:spcBef>
                          <a:spcPts val="0"/>
                        </a:spcBef>
                        <a:spcAft>
                          <a:spcPts val="0"/>
                        </a:spcAft>
                        <a:buNone/>
                      </a:pPr>
                      <a:r>
                        <a:rPr b="1" lang="en-US" u="none" cap="none" strike="noStrike"/>
                        <a:t>Client </a:t>
                      </a:r>
                      <a:endParaRPr b="1" i="0" u="none" cap="none" strike="noStrike">
                        <a:solidFill>
                          <a:srgbClr val="000000"/>
                        </a:solidFill>
                        <a:latin typeface="Calibri"/>
                        <a:ea typeface="Calibri"/>
                        <a:cs typeface="Calibri"/>
                        <a:sym typeface="Calibri"/>
                      </a:endParaRPr>
                    </a:p>
                  </a:txBody>
                  <a:tcPr marT="9450" marB="0" marR="9450" marL="9450" anchor="ctr"/>
                </a:tc>
                <a:tc>
                  <a:txBody>
                    <a:bodyPr/>
                    <a:lstStyle/>
                    <a:p>
                      <a:pPr indent="0" lvl="0" marL="0" marR="0" rtl="0" algn="ctr">
                        <a:spcBef>
                          <a:spcPts val="0"/>
                        </a:spcBef>
                        <a:spcAft>
                          <a:spcPts val="0"/>
                        </a:spcAft>
                        <a:buNone/>
                      </a:pPr>
                      <a:r>
                        <a:rPr b="1" lang="en-US" u="none" cap="none" strike="noStrike"/>
                        <a:t>Project </a:t>
                      </a:r>
                      <a:endParaRPr b="1" i="0" u="none" cap="none" strike="noStrike">
                        <a:solidFill>
                          <a:srgbClr val="000000"/>
                        </a:solidFill>
                        <a:latin typeface="Calibri"/>
                        <a:ea typeface="Calibri"/>
                        <a:cs typeface="Calibri"/>
                        <a:sym typeface="Calibri"/>
                      </a:endParaRPr>
                    </a:p>
                  </a:txBody>
                  <a:tcPr marT="9450" marB="0" marR="9450" marL="9450" anchor="ctr"/>
                </a:tc>
              </a:tr>
              <a:tr h="483100">
                <a:tc>
                  <a:txBody>
                    <a:bodyPr/>
                    <a:lstStyle/>
                    <a:p>
                      <a:pPr indent="0" lvl="0" marL="0" marR="0" rtl="0" algn="ctr">
                        <a:spcBef>
                          <a:spcPts val="0"/>
                        </a:spcBef>
                        <a:spcAft>
                          <a:spcPts val="0"/>
                        </a:spcAft>
                        <a:buNone/>
                      </a:pPr>
                      <a:r>
                        <a:rPr lang="en-US" u="none" cap="none" strike="noStrike"/>
                        <a:t>Abu Dhabi police </a:t>
                      </a:r>
                      <a:endParaRPr b="0" i="0" u="none" cap="none" strike="noStrike">
                        <a:solidFill>
                          <a:srgbClr val="000000"/>
                        </a:solidFill>
                        <a:latin typeface="Calibri"/>
                        <a:ea typeface="Calibri"/>
                        <a:cs typeface="Calibri"/>
                        <a:sym typeface="Calibri"/>
                      </a:endParaRPr>
                    </a:p>
                  </a:txBody>
                  <a:tcPr marT="9450" marB="0" marR="9450" marL="9450" anchor="ctr"/>
                </a:tc>
                <a:tc>
                  <a:txBody>
                    <a:bodyPr/>
                    <a:lstStyle/>
                    <a:p>
                      <a:pPr indent="0" lvl="0" marL="0" marR="0" rtl="0" algn="ctr">
                        <a:spcBef>
                          <a:spcPts val="0"/>
                        </a:spcBef>
                        <a:spcAft>
                          <a:spcPts val="0"/>
                        </a:spcAft>
                        <a:buNone/>
                      </a:pPr>
                      <a:r>
                        <a:rPr lang="en-US" u="none" cap="none" strike="noStrike"/>
                        <a:t>RFQ Intelligence police patrol enchantement 200+ unit </a:t>
                      </a:r>
                      <a:endParaRPr b="0" i="0" u="none" cap="none" strike="noStrike">
                        <a:solidFill>
                          <a:srgbClr val="000000"/>
                        </a:solidFill>
                        <a:latin typeface="Calibri"/>
                        <a:ea typeface="Calibri"/>
                        <a:cs typeface="Calibri"/>
                        <a:sym typeface="Calibri"/>
                      </a:endParaRPr>
                    </a:p>
                  </a:txBody>
                  <a:tcPr marT="9450" marB="0" marR="9450" marL="9450" anchor="ctr"/>
                </a:tc>
              </a:tr>
              <a:tr h="483100">
                <a:tc>
                  <a:txBody>
                    <a:bodyPr/>
                    <a:lstStyle/>
                    <a:p>
                      <a:pPr indent="0" lvl="0" marL="0" marR="0" rtl="0" algn="ctr">
                        <a:spcBef>
                          <a:spcPts val="0"/>
                        </a:spcBef>
                        <a:spcAft>
                          <a:spcPts val="0"/>
                        </a:spcAft>
                        <a:buNone/>
                      </a:pPr>
                      <a:r>
                        <a:rPr lang="en-US" u="none" cap="none" strike="noStrike"/>
                        <a:t>Dubai Police: Operations Department </a:t>
                      </a:r>
                      <a:endParaRPr b="0" i="0" u="none" cap="none" strike="noStrike">
                        <a:solidFill>
                          <a:srgbClr val="000000"/>
                        </a:solidFill>
                        <a:latin typeface="Calibri"/>
                        <a:ea typeface="Calibri"/>
                        <a:cs typeface="Calibri"/>
                        <a:sym typeface="Calibri"/>
                      </a:endParaRPr>
                    </a:p>
                  </a:txBody>
                  <a:tcPr marT="9450" marB="0" marR="9450" marL="9450" anchor="ctr"/>
                </a:tc>
                <a:tc>
                  <a:txBody>
                    <a:bodyPr/>
                    <a:lstStyle/>
                    <a:p>
                      <a:pPr indent="0" lvl="0" marL="0" marR="0" rtl="0" algn="ctr">
                        <a:spcBef>
                          <a:spcPts val="0"/>
                        </a:spcBef>
                        <a:spcAft>
                          <a:spcPts val="0"/>
                        </a:spcAft>
                        <a:buNone/>
                      </a:pPr>
                      <a:r>
                        <a:rPr lang="en-US" u="none" cap="none" strike="noStrike"/>
                        <a:t>integration with Drone management system our analytical solutions for ANPR &amp; facial recognition </a:t>
                      </a:r>
                      <a:endParaRPr b="0" i="0" u="none" cap="none" strike="noStrike">
                        <a:solidFill>
                          <a:srgbClr val="000000"/>
                        </a:solidFill>
                        <a:latin typeface="Calibri"/>
                        <a:ea typeface="Calibri"/>
                        <a:cs typeface="Calibri"/>
                        <a:sym typeface="Calibri"/>
                      </a:endParaRPr>
                    </a:p>
                  </a:txBody>
                  <a:tcPr marT="9450" marB="0" marR="9450" marL="9450" anchor="ctr"/>
                </a:tc>
              </a:tr>
              <a:tr h="483100">
                <a:tc>
                  <a:txBody>
                    <a:bodyPr/>
                    <a:lstStyle/>
                    <a:p>
                      <a:pPr indent="0" lvl="0" marL="0" marR="0" rtl="0" algn="ctr">
                        <a:spcBef>
                          <a:spcPts val="0"/>
                        </a:spcBef>
                        <a:spcAft>
                          <a:spcPts val="0"/>
                        </a:spcAft>
                        <a:buNone/>
                      </a:pPr>
                      <a:r>
                        <a:rPr lang="en-US" u="none" cap="none" strike="noStrike"/>
                        <a:t>Dubai Police: Artificial Intelligence Department </a:t>
                      </a:r>
                      <a:endParaRPr b="0" i="0" u="none" cap="none" strike="noStrike">
                        <a:solidFill>
                          <a:srgbClr val="000000"/>
                        </a:solidFill>
                        <a:latin typeface="Calibri"/>
                        <a:ea typeface="Calibri"/>
                        <a:cs typeface="Calibri"/>
                        <a:sym typeface="Calibri"/>
                      </a:endParaRPr>
                    </a:p>
                  </a:txBody>
                  <a:tcPr marT="9450" marB="0" marR="9450" marL="9450" anchor="ctr"/>
                </a:tc>
                <a:tc>
                  <a:txBody>
                    <a:bodyPr/>
                    <a:lstStyle/>
                    <a:p>
                      <a:pPr indent="0" lvl="0" marL="0" marR="0" rtl="0" algn="ctr">
                        <a:spcBef>
                          <a:spcPts val="0"/>
                        </a:spcBef>
                        <a:spcAft>
                          <a:spcPts val="0"/>
                        </a:spcAft>
                        <a:buNone/>
                      </a:pPr>
                      <a:r>
                        <a:rPr lang="en-US" u="none" cap="none" strike="noStrike"/>
                        <a:t>Waiting for 1000+ smart patrol vehicles tender </a:t>
                      </a:r>
                      <a:endParaRPr b="0" i="0" u="none" cap="none" strike="noStrike">
                        <a:solidFill>
                          <a:srgbClr val="000000"/>
                        </a:solidFill>
                        <a:latin typeface="Calibri"/>
                        <a:ea typeface="Calibri"/>
                        <a:cs typeface="Calibri"/>
                        <a:sym typeface="Calibri"/>
                      </a:endParaRPr>
                    </a:p>
                  </a:txBody>
                  <a:tcPr marT="9450" marB="0" marR="9450" marL="9450" anchor="ctr"/>
                </a:tc>
              </a:tr>
              <a:tr h="483100">
                <a:tc>
                  <a:txBody>
                    <a:bodyPr/>
                    <a:lstStyle/>
                    <a:p>
                      <a:pPr indent="0" lvl="0" marL="0" marR="0" rtl="0" algn="ctr">
                        <a:spcBef>
                          <a:spcPts val="0"/>
                        </a:spcBef>
                        <a:spcAft>
                          <a:spcPts val="0"/>
                        </a:spcAft>
                        <a:buNone/>
                      </a:pPr>
                      <a:r>
                        <a:rPr lang="en-US" u="none" cap="none" strike="noStrike"/>
                        <a:t>Dubai Police: Artificial Intelligence Department </a:t>
                      </a:r>
                      <a:endParaRPr b="0" i="0" u="none" cap="none" strike="noStrike">
                        <a:solidFill>
                          <a:srgbClr val="000000"/>
                        </a:solidFill>
                        <a:latin typeface="Calibri"/>
                        <a:ea typeface="Calibri"/>
                        <a:cs typeface="Calibri"/>
                        <a:sym typeface="Calibri"/>
                      </a:endParaRPr>
                    </a:p>
                  </a:txBody>
                  <a:tcPr marT="9450" marB="0" marR="9450" marL="9450" anchor="ctr"/>
                </a:tc>
                <a:tc>
                  <a:txBody>
                    <a:bodyPr/>
                    <a:lstStyle/>
                    <a:p>
                      <a:pPr indent="0" lvl="0" marL="0" marR="0" rtl="0" algn="ctr">
                        <a:spcBef>
                          <a:spcPts val="0"/>
                        </a:spcBef>
                        <a:spcAft>
                          <a:spcPts val="0"/>
                        </a:spcAft>
                        <a:buNone/>
                      </a:pPr>
                      <a:r>
                        <a:rPr lang="en-US" u="none" cap="none" strike="noStrike"/>
                        <a:t>Facial recognition POC &amp; they will draft a tender with our specification when succeed </a:t>
                      </a:r>
                      <a:endParaRPr b="0" i="0" u="none" cap="none" strike="noStrike">
                        <a:solidFill>
                          <a:srgbClr val="000000"/>
                        </a:solidFill>
                        <a:latin typeface="Calibri"/>
                        <a:ea typeface="Calibri"/>
                        <a:cs typeface="Calibri"/>
                        <a:sym typeface="Calibri"/>
                      </a:endParaRPr>
                    </a:p>
                  </a:txBody>
                  <a:tcPr marT="9450" marB="0" marR="9450" marL="9450" anchor="ctr"/>
                </a:tc>
              </a:tr>
              <a:tr h="483100">
                <a:tc>
                  <a:txBody>
                    <a:bodyPr/>
                    <a:lstStyle/>
                    <a:p>
                      <a:pPr indent="0" lvl="0" marL="0" marR="0" rtl="0" algn="ctr">
                        <a:spcBef>
                          <a:spcPts val="0"/>
                        </a:spcBef>
                        <a:spcAft>
                          <a:spcPts val="0"/>
                        </a:spcAft>
                        <a:buNone/>
                      </a:pPr>
                      <a:r>
                        <a:rPr lang="en-US" u="none" cap="none" strike="noStrike"/>
                        <a:t>Dubai Police: Traffic Technologies Department</a:t>
                      </a:r>
                      <a:endParaRPr b="0" i="0" u="none" cap="none" strike="noStrike">
                        <a:solidFill>
                          <a:srgbClr val="000000"/>
                        </a:solidFill>
                        <a:latin typeface="Calibri"/>
                        <a:ea typeface="Calibri"/>
                        <a:cs typeface="Calibri"/>
                        <a:sym typeface="Calibri"/>
                      </a:endParaRPr>
                    </a:p>
                  </a:txBody>
                  <a:tcPr marT="9450" marB="0" marR="9450" marL="9450" anchor="ctr"/>
                </a:tc>
                <a:tc>
                  <a:txBody>
                    <a:bodyPr/>
                    <a:lstStyle/>
                    <a:p>
                      <a:pPr indent="0" lvl="0" marL="0" marR="0" rtl="0" algn="ctr">
                        <a:spcBef>
                          <a:spcPts val="0"/>
                        </a:spcBef>
                        <a:spcAft>
                          <a:spcPts val="0"/>
                        </a:spcAft>
                        <a:buNone/>
                      </a:pPr>
                      <a:r>
                        <a:rPr lang="en-US" u="none" cap="none" strike="noStrike"/>
                        <a:t>Truck driver behavior POC &amp; to be implemented when succeed </a:t>
                      </a:r>
                      <a:endParaRPr b="0" i="0" u="none" cap="none" strike="noStrike">
                        <a:solidFill>
                          <a:srgbClr val="000000"/>
                        </a:solidFill>
                        <a:latin typeface="Calibri"/>
                        <a:ea typeface="Calibri"/>
                        <a:cs typeface="Calibri"/>
                        <a:sym typeface="Calibri"/>
                      </a:endParaRPr>
                    </a:p>
                  </a:txBody>
                  <a:tcPr marT="9450" marB="0" marR="9450" marL="9450" anchor="ctr"/>
                </a:tc>
              </a:tr>
              <a:tr h="241575">
                <a:tc>
                  <a:txBody>
                    <a:bodyPr/>
                    <a:lstStyle/>
                    <a:p>
                      <a:pPr indent="0" lvl="0" marL="0" marR="0" rtl="0" algn="ctr">
                        <a:spcBef>
                          <a:spcPts val="0"/>
                        </a:spcBef>
                        <a:spcAft>
                          <a:spcPts val="0"/>
                        </a:spcAft>
                        <a:buNone/>
                      </a:pPr>
                      <a:r>
                        <a:rPr lang="en-US" u="none" cap="none" strike="noStrike"/>
                        <a:t>Dubai Municipality </a:t>
                      </a:r>
                      <a:endParaRPr b="0" i="0" u="none" cap="none" strike="noStrike">
                        <a:solidFill>
                          <a:srgbClr val="000000"/>
                        </a:solidFill>
                        <a:latin typeface="Calibri"/>
                        <a:ea typeface="Calibri"/>
                        <a:cs typeface="Calibri"/>
                        <a:sym typeface="Calibri"/>
                      </a:endParaRPr>
                    </a:p>
                  </a:txBody>
                  <a:tcPr marT="9450" marB="0" marR="9450" marL="9450" anchor="ctr"/>
                </a:tc>
                <a:tc>
                  <a:txBody>
                    <a:bodyPr/>
                    <a:lstStyle/>
                    <a:p>
                      <a:pPr indent="0" lvl="0" marL="0" marR="0" rtl="0" algn="ctr">
                        <a:spcBef>
                          <a:spcPts val="0"/>
                        </a:spcBef>
                        <a:spcAft>
                          <a:spcPts val="0"/>
                        </a:spcAft>
                        <a:buNone/>
                      </a:pPr>
                      <a:r>
                        <a:rPr lang="en-US" u="none" cap="none" strike="noStrike"/>
                        <a:t>POC and technology overview made, waiting for People counting system tender </a:t>
                      </a:r>
                      <a:endParaRPr b="0" i="0" u="none" cap="none" strike="noStrike">
                        <a:solidFill>
                          <a:srgbClr val="000000"/>
                        </a:solidFill>
                        <a:latin typeface="Calibri"/>
                        <a:ea typeface="Calibri"/>
                        <a:cs typeface="Calibri"/>
                        <a:sym typeface="Calibri"/>
                      </a:endParaRPr>
                    </a:p>
                  </a:txBody>
                  <a:tcPr marT="9450" marB="0" marR="9450" marL="9450" anchor="ctr"/>
                </a:tc>
              </a:tr>
              <a:tr h="241575">
                <a:tc>
                  <a:txBody>
                    <a:bodyPr/>
                    <a:lstStyle/>
                    <a:p>
                      <a:pPr indent="0" lvl="0" marL="0" marR="0" rtl="0" algn="ctr">
                        <a:spcBef>
                          <a:spcPts val="0"/>
                        </a:spcBef>
                        <a:spcAft>
                          <a:spcPts val="0"/>
                        </a:spcAft>
                        <a:buNone/>
                      </a:pPr>
                      <a:r>
                        <a:rPr lang="en-US" u="none" cap="none" strike="noStrike"/>
                        <a:t>Abu Dhabi Municipality </a:t>
                      </a:r>
                      <a:endParaRPr b="0" i="0" u="none" cap="none" strike="noStrike">
                        <a:solidFill>
                          <a:srgbClr val="000000"/>
                        </a:solidFill>
                        <a:latin typeface="Calibri"/>
                        <a:ea typeface="Calibri"/>
                        <a:cs typeface="Calibri"/>
                        <a:sym typeface="Calibri"/>
                      </a:endParaRPr>
                    </a:p>
                  </a:txBody>
                  <a:tcPr marT="9450" marB="0" marR="9450" marL="9450" anchor="ctr"/>
                </a:tc>
                <a:tc>
                  <a:txBody>
                    <a:bodyPr/>
                    <a:lstStyle/>
                    <a:p>
                      <a:pPr indent="0" lvl="0" marL="0" marR="0" rtl="0" algn="ctr">
                        <a:spcBef>
                          <a:spcPts val="0"/>
                        </a:spcBef>
                        <a:spcAft>
                          <a:spcPts val="0"/>
                        </a:spcAft>
                        <a:buNone/>
                      </a:pPr>
                      <a:r>
                        <a:rPr lang="en-US" u="none" cap="none" strike="noStrike"/>
                        <a:t>Initial POC made, waiting for smart parks tender </a:t>
                      </a:r>
                      <a:endParaRPr b="0" i="0" u="none" cap="none" strike="noStrike">
                        <a:solidFill>
                          <a:srgbClr val="000000"/>
                        </a:solidFill>
                        <a:latin typeface="Calibri"/>
                        <a:ea typeface="Calibri"/>
                        <a:cs typeface="Calibri"/>
                        <a:sym typeface="Calibri"/>
                      </a:endParaRPr>
                    </a:p>
                  </a:txBody>
                  <a:tcPr marT="9450" marB="0" marR="9450" marL="9450" anchor="ctr"/>
                </a:tc>
              </a:tr>
              <a:tr h="483100">
                <a:tc>
                  <a:txBody>
                    <a:bodyPr/>
                    <a:lstStyle/>
                    <a:p>
                      <a:pPr indent="0" lvl="0" marL="0" marR="0" rtl="0" algn="ctr">
                        <a:spcBef>
                          <a:spcPts val="0"/>
                        </a:spcBef>
                        <a:spcAft>
                          <a:spcPts val="0"/>
                        </a:spcAft>
                        <a:buNone/>
                      </a:pPr>
                      <a:r>
                        <a:rPr lang="en-US" u="none" cap="none" strike="noStrike"/>
                        <a:t>Sharjah Municipality </a:t>
                      </a:r>
                      <a:endParaRPr b="0" i="0" u="none" cap="none" strike="noStrike">
                        <a:solidFill>
                          <a:srgbClr val="000000"/>
                        </a:solidFill>
                        <a:latin typeface="Calibri"/>
                        <a:ea typeface="Calibri"/>
                        <a:cs typeface="Calibri"/>
                        <a:sym typeface="Calibri"/>
                      </a:endParaRPr>
                    </a:p>
                  </a:txBody>
                  <a:tcPr marT="9450" marB="0" marR="9450" marL="9450" anchor="ctr"/>
                </a:tc>
                <a:tc>
                  <a:txBody>
                    <a:bodyPr/>
                    <a:lstStyle/>
                    <a:p>
                      <a:pPr indent="0" lvl="0" marL="0" marR="0" rtl="0" algn="ctr">
                        <a:spcBef>
                          <a:spcPts val="0"/>
                        </a:spcBef>
                        <a:spcAft>
                          <a:spcPts val="0"/>
                        </a:spcAft>
                        <a:buNone/>
                      </a:pPr>
                      <a:r>
                        <a:rPr lang="en-US" u="none" cap="none" strike="noStrike"/>
                        <a:t>Progressing discussion underway for trucks waste management monitoring system implementation </a:t>
                      </a:r>
                      <a:endParaRPr b="0" i="0" u="none" cap="none" strike="noStrike">
                        <a:solidFill>
                          <a:srgbClr val="000000"/>
                        </a:solidFill>
                        <a:latin typeface="Calibri"/>
                        <a:ea typeface="Calibri"/>
                        <a:cs typeface="Calibri"/>
                        <a:sym typeface="Calibri"/>
                      </a:endParaRPr>
                    </a:p>
                  </a:txBody>
                  <a:tcPr marT="9450" marB="0" marR="9450" marL="9450" anchor="ctr"/>
                </a:tc>
              </a:tr>
              <a:tr h="241575">
                <a:tc>
                  <a:txBody>
                    <a:bodyPr/>
                    <a:lstStyle/>
                    <a:p>
                      <a:pPr indent="0" lvl="0" marL="0" marR="0" rtl="0" algn="ctr">
                        <a:spcBef>
                          <a:spcPts val="0"/>
                        </a:spcBef>
                        <a:spcAft>
                          <a:spcPts val="0"/>
                        </a:spcAft>
                        <a:buNone/>
                      </a:pPr>
                      <a:r>
                        <a:rPr lang="en-US" u="none" cap="none" strike="noStrike"/>
                        <a:t>RTA </a:t>
                      </a:r>
                      <a:endParaRPr b="0" i="0" u="none" cap="none" strike="noStrike">
                        <a:solidFill>
                          <a:srgbClr val="000000"/>
                        </a:solidFill>
                        <a:latin typeface="Calibri"/>
                        <a:ea typeface="Calibri"/>
                        <a:cs typeface="Calibri"/>
                        <a:sym typeface="Calibri"/>
                      </a:endParaRPr>
                    </a:p>
                  </a:txBody>
                  <a:tcPr marT="9450" marB="0" marR="9450" marL="9450" anchor="ctr"/>
                </a:tc>
                <a:tc>
                  <a:txBody>
                    <a:bodyPr/>
                    <a:lstStyle/>
                    <a:p>
                      <a:pPr indent="0" lvl="0" marL="0" marR="0" rtl="0" algn="ctr">
                        <a:spcBef>
                          <a:spcPts val="0"/>
                        </a:spcBef>
                        <a:spcAft>
                          <a:spcPts val="0"/>
                        </a:spcAft>
                        <a:buNone/>
                      </a:pPr>
                      <a:r>
                        <a:rPr lang="en-US" u="none" cap="none" strike="noStrike"/>
                        <a:t>Smart Sign in for RTA Building </a:t>
                      </a:r>
                      <a:endParaRPr b="0" i="0" u="none" cap="none" strike="noStrike">
                        <a:solidFill>
                          <a:srgbClr val="000000"/>
                        </a:solidFill>
                        <a:latin typeface="Calibri"/>
                        <a:ea typeface="Calibri"/>
                        <a:cs typeface="Calibri"/>
                        <a:sym typeface="Calibri"/>
                      </a:endParaRPr>
                    </a:p>
                  </a:txBody>
                  <a:tcPr marT="9450" marB="0" marR="9450" marL="9450" anchor="ctr"/>
                </a:tc>
              </a:tr>
              <a:tr h="342200">
                <a:tc>
                  <a:txBody>
                    <a:bodyPr/>
                    <a:lstStyle/>
                    <a:p>
                      <a:pPr indent="0" lvl="0" marL="0" marR="0" rtl="0" algn="ctr">
                        <a:spcBef>
                          <a:spcPts val="0"/>
                        </a:spcBef>
                        <a:spcAft>
                          <a:spcPts val="0"/>
                        </a:spcAft>
                        <a:buNone/>
                      </a:pPr>
                      <a:r>
                        <a:rPr lang="en-US" u="none" cap="none" strike="noStrike"/>
                        <a:t>DP World </a:t>
                      </a:r>
                      <a:endParaRPr b="0" i="0" u="none" cap="none" strike="noStrike">
                        <a:solidFill>
                          <a:srgbClr val="000000"/>
                        </a:solidFill>
                        <a:latin typeface="Calibri"/>
                        <a:ea typeface="Calibri"/>
                        <a:cs typeface="Calibri"/>
                        <a:sym typeface="Calibri"/>
                      </a:endParaRPr>
                    </a:p>
                  </a:txBody>
                  <a:tcPr marT="9450" marB="0" marR="9450" marL="9450" anchor="ctr"/>
                </a:tc>
                <a:tc>
                  <a:txBody>
                    <a:bodyPr/>
                    <a:lstStyle/>
                    <a:p>
                      <a:pPr indent="0" lvl="0" marL="0" marR="0" rtl="0" algn="ctr">
                        <a:spcBef>
                          <a:spcPts val="0"/>
                        </a:spcBef>
                        <a:spcAft>
                          <a:spcPts val="0"/>
                        </a:spcAft>
                        <a:buNone/>
                      </a:pPr>
                      <a:r>
                        <a:rPr lang="en-US" u="none" cap="none" strike="noStrike"/>
                        <a:t>Progressing discussions underway for Smart building solutions</a:t>
                      </a:r>
                      <a:endParaRPr b="0" i="0" u="none" cap="none" strike="noStrike">
                        <a:solidFill>
                          <a:srgbClr val="000000"/>
                        </a:solidFill>
                        <a:latin typeface="Calibri"/>
                        <a:ea typeface="Calibri"/>
                        <a:cs typeface="Calibri"/>
                        <a:sym typeface="Calibri"/>
                      </a:endParaRPr>
                    </a:p>
                  </a:txBody>
                  <a:tcPr marT="9450" marB="0" marR="9450" marL="9450" anchor="ctr"/>
                </a:tc>
              </a:tr>
              <a:tr h="483100">
                <a:tc>
                  <a:txBody>
                    <a:bodyPr/>
                    <a:lstStyle/>
                    <a:p>
                      <a:pPr indent="0" lvl="0" marL="0" marR="0" rtl="0" algn="ctr">
                        <a:spcBef>
                          <a:spcPts val="0"/>
                        </a:spcBef>
                        <a:spcAft>
                          <a:spcPts val="0"/>
                        </a:spcAft>
                        <a:buNone/>
                      </a:pPr>
                      <a:r>
                        <a:rPr lang="en-US" u="none" cap="none" strike="noStrike"/>
                        <a:t>DP World </a:t>
                      </a:r>
                      <a:endParaRPr b="0" i="0" u="none" cap="none" strike="noStrike">
                        <a:solidFill>
                          <a:srgbClr val="000000"/>
                        </a:solidFill>
                        <a:latin typeface="Calibri"/>
                        <a:ea typeface="Calibri"/>
                        <a:cs typeface="Calibri"/>
                        <a:sym typeface="Calibri"/>
                      </a:endParaRPr>
                    </a:p>
                  </a:txBody>
                  <a:tcPr marT="9450" marB="0" marR="9450" marL="9450" anchor="ctr"/>
                </a:tc>
                <a:tc>
                  <a:txBody>
                    <a:bodyPr/>
                    <a:lstStyle/>
                    <a:p>
                      <a:pPr indent="0" lvl="0" marL="0" marR="0" rtl="0" algn="ctr">
                        <a:spcBef>
                          <a:spcPts val="0"/>
                        </a:spcBef>
                        <a:spcAft>
                          <a:spcPts val="0"/>
                        </a:spcAft>
                        <a:buNone/>
                      </a:pPr>
                      <a:r>
                        <a:rPr lang="en-US" u="none" cap="none" strike="noStrike"/>
                        <a:t>Hotel room door management system for Queen Elizabeth Hotel</a:t>
                      </a:r>
                      <a:endParaRPr b="0" i="0" u="none" cap="none" strike="noStrike">
                        <a:solidFill>
                          <a:srgbClr val="000000"/>
                        </a:solidFill>
                        <a:latin typeface="Calibri"/>
                        <a:ea typeface="Calibri"/>
                        <a:cs typeface="Calibri"/>
                        <a:sym typeface="Calibri"/>
                      </a:endParaRPr>
                    </a:p>
                  </a:txBody>
                  <a:tcPr marT="9450" marB="0" marR="9450" marL="9450" anchor="ctr"/>
                </a:tc>
              </a:tr>
              <a:tr h="483100">
                <a:tc>
                  <a:txBody>
                    <a:bodyPr/>
                    <a:lstStyle/>
                    <a:p>
                      <a:pPr indent="0" lvl="0" marL="0" marR="0" rtl="0" algn="ctr">
                        <a:spcBef>
                          <a:spcPts val="0"/>
                        </a:spcBef>
                        <a:spcAft>
                          <a:spcPts val="0"/>
                        </a:spcAft>
                        <a:buNone/>
                      </a:pPr>
                      <a:r>
                        <a:rPr lang="en-US" u="none" cap="none" strike="noStrike"/>
                        <a:t>IBM</a:t>
                      </a:r>
                      <a:endParaRPr b="0" i="0" u="none" cap="none" strike="noStrike">
                        <a:solidFill>
                          <a:srgbClr val="000000"/>
                        </a:solidFill>
                        <a:latin typeface="Calibri"/>
                        <a:ea typeface="Calibri"/>
                        <a:cs typeface="Calibri"/>
                        <a:sym typeface="Calibri"/>
                      </a:endParaRPr>
                    </a:p>
                  </a:txBody>
                  <a:tcPr marT="9450" marB="0" marR="9450" marL="9450" anchor="ctr"/>
                </a:tc>
                <a:tc>
                  <a:txBody>
                    <a:bodyPr/>
                    <a:lstStyle/>
                    <a:p>
                      <a:pPr indent="0" lvl="0" marL="0" marR="0" rtl="0" algn="ctr">
                        <a:spcBef>
                          <a:spcPts val="0"/>
                        </a:spcBef>
                        <a:spcAft>
                          <a:spcPts val="0"/>
                        </a:spcAft>
                        <a:buNone/>
                      </a:pPr>
                      <a:r>
                        <a:rPr lang="en-US" u="none" cap="none" strike="noStrike"/>
                        <a:t>IBM uses our Facial recognition system currently in their Abu Dhabi client center </a:t>
                      </a:r>
                      <a:endParaRPr b="0" i="0" u="none" cap="none" strike="noStrike">
                        <a:solidFill>
                          <a:srgbClr val="000000"/>
                        </a:solidFill>
                        <a:latin typeface="Calibri"/>
                        <a:ea typeface="Calibri"/>
                        <a:cs typeface="Calibri"/>
                        <a:sym typeface="Calibri"/>
                      </a:endParaRPr>
                    </a:p>
                  </a:txBody>
                  <a:tcPr marT="9450" marB="0" marR="9450" marL="9450" anchor="ct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Current Engagement – cont. </a:t>
            </a:r>
            <a:endParaRPr/>
          </a:p>
        </p:txBody>
      </p:sp>
      <p:graphicFrame>
        <p:nvGraphicFramePr>
          <p:cNvPr id="253" name="Google Shape;253;p33"/>
          <p:cNvGraphicFramePr/>
          <p:nvPr/>
        </p:nvGraphicFramePr>
        <p:xfrm>
          <a:off x="378443" y="1432399"/>
          <a:ext cx="3000000" cy="3000000"/>
        </p:xfrm>
        <a:graphic>
          <a:graphicData uri="http://schemas.openxmlformats.org/drawingml/2006/table">
            <a:tbl>
              <a:tblPr>
                <a:noFill/>
                <a:tableStyleId>{CEADC85C-5DBC-4B84-ACBC-AD79486A22CD}</a:tableStyleId>
              </a:tblPr>
              <a:tblGrid>
                <a:gridCol w="3497200"/>
                <a:gridCol w="7978100"/>
              </a:tblGrid>
              <a:tr h="333100">
                <a:tc>
                  <a:txBody>
                    <a:bodyPr/>
                    <a:lstStyle/>
                    <a:p>
                      <a:pPr indent="0" lvl="0" marL="0" marR="0" rtl="0" algn="ctr">
                        <a:spcBef>
                          <a:spcPts val="0"/>
                        </a:spcBef>
                        <a:spcAft>
                          <a:spcPts val="0"/>
                        </a:spcAft>
                        <a:buNone/>
                      </a:pPr>
                      <a:r>
                        <a:rPr b="1" lang="en-US" sz="1800" u="none" cap="none" strike="noStrike"/>
                        <a:t>Client </a:t>
                      </a:r>
                      <a:endParaRPr b="1" i="0" sz="1800" u="none" cap="none" strike="noStrike">
                        <a:solidFill>
                          <a:srgbClr val="000000"/>
                        </a:solidFill>
                        <a:latin typeface="Calibri"/>
                        <a:ea typeface="Calibri"/>
                        <a:cs typeface="Calibri"/>
                        <a:sym typeface="Calibri"/>
                      </a:endParaRPr>
                    </a:p>
                  </a:txBody>
                  <a:tcPr marT="9450" marB="0" marR="9450" marL="9450" anchor="ctr"/>
                </a:tc>
                <a:tc>
                  <a:txBody>
                    <a:bodyPr/>
                    <a:lstStyle/>
                    <a:p>
                      <a:pPr indent="0" lvl="0" marL="0" marR="0" rtl="0" algn="ctr">
                        <a:spcBef>
                          <a:spcPts val="0"/>
                        </a:spcBef>
                        <a:spcAft>
                          <a:spcPts val="0"/>
                        </a:spcAft>
                        <a:buNone/>
                      </a:pPr>
                      <a:r>
                        <a:rPr b="1" lang="en-US" sz="1800" u="none" cap="none" strike="noStrike"/>
                        <a:t>Project </a:t>
                      </a:r>
                      <a:endParaRPr b="1" i="0" sz="1800" u="none" cap="none" strike="noStrike">
                        <a:solidFill>
                          <a:srgbClr val="000000"/>
                        </a:solidFill>
                        <a:latin typeface="Calibri"/>
                        <a:ea typeface="Calibri"/>
                        <a:cs typeface="Calibri"/>
                        <a:sym typeface="Calibri"/>
                      </a:endParaRPr>
                    </a:p>
                  </a:txBody>
                  <a:tcPr marT="9450" marB="0" marR="9450" marL="9450" anchor="ctr"/>
                </a:tc>
              </a:tr>
              <a:tr h="906175">
                <a:tc>
                  <a:txBody>
                    <a:bodyPr/>
                    <a:lstStyle/>
                    <a:p>
                      <a:pPr indent="0" lvl="0" marL="0" marR="0" rtl="0" algn="ctr">
                        <a:spcBef>
                          <a:spcPts val="0"/>
                        </a:spcBef>
                        <a:spcAft>
                          <a:spcPts val="0"/>
                        </a:spcAft>
                        <a:buNone/>
                      </a:pPr>
                      <a:r>
                        <a:rPr b="0" i="0" lang="en-US" sz="1800" u="none" cap="none" strike="noStrike">
                          <a:solidFill>
                            <a:srgbClr val="000000"/>
                          </a:solidFill>
                          <a:latin typeface="Calibri"/>
                          <a:ea typeface="Calibri"/>
                          <a:cs typeface="Calibri"/>
                          <a:sym typeface="Calibri"/>
                        </a:rPr>
                        <a:t>IBM</a:t>
                      </a:r>
                      <a:endParaRPr sz="1800"/>
                    </a:p>
                  </a:txBody>
                  <a:tcPr marT="9450" marB="0" marR="9450" marL="9450" anchor="ctr"/>
                </a:tc>
                <a:tc>
                  <a:txBody>
                    <a:bodyPr/>
                    <a:lstStyle/>
                    <a:p>
                      <a:pPr indent="0" lvl="0" marL="0" marR="0" rtl="0" algn="ctr">
                        <a:spcBef>
                          <a:spcPts val="0"/>
                        </a:spcBef>
                        <a:spcAft>
                          <a:spcPts val="0"/>
                        </a:spcAft>
                        <a:buNone/>
                      </a:pPr>
                      <a:r>
                        <a:rPr lang="en-US" sz="1800" u="none" cap="none" strike="noStrike"/>
                        <a:t>Discussions are underway for design of special hardware from IBM for our P3 solution</a:t>
                      </a:r>
                      <a:endParaRPr sz="1800"/>
                    </a:p>
                    <a:p>
                      <a:pPr indent="0" lvl="0" marL="0" marR="0" rtl="0" algn="ctr">
                        <a:spcBef>
                          <a:spcPts val="0"/>
                        </a:spcBef>
                        <a:spcAft>
                          <a:spcPts val="0"/>
                        </a:spcAft>
                        <a:buNone/>
                      </a:pPr>
                      <a:r>
                        <a:rPr lang="en-US" sz="1800" u="none" cap="none" strike="noStrike"/>
                        <a:t>This will lead to IBM’s direct engagement on major projects that we are now discussing such as FirstNet in the USA </a:t>
                      </a:r>
                      <a:endParaRPr b="0" i="0" sz="1800" u="none" cap="none" strike="noStrike">
                        <a:solidFill>
                          <a:srgbClr val="000000"/>
                        </a:solidFill>
                        <a:latin typeface="Calibri"/>
                        <a:ea typeface="Calibri"/>
                        <a:cs typeface="Calibri"/>
                        <a:sym typeface="Calibri"/>
                      </a:endParaRPr>
                    </a:p>
                  </a:txBody>
                  <a:tcPr marT="9450" marB="0" marR="9450" marL="9450" anchor="ctr"/>
                </a:tc>
              </a:tr>
              <a:tr h="666200">
                <a:tc>
                  <a:txBody>
                    <a:bodyPr/>
                    <a:lstStyle/>
                    <a:p>
                      <a:pPr indent="0" lvl="0" marL="0" marR="0" rtl="0" algn="ctr">
                        <a:spcBef>
                          <a:spcPts val="0"/>
                        </a:spcBef>
                        <a:spcAft>
                          <a:spcPts val="0"/>
                        </a:spcAft>
                        <a:buNone/>
                      </a:pPr>
                      <a:r>
                        <a:rPr b="0" i="0" lang="en-US" sz="1800" u="none" cap="none" strike="noStrike">
                          <a:solidFill>
                            <a:srgbClr val="000000"/>
                          </a:solidFill>
                          <a:latin typeface="Calibri"/>
                          <a:ea typeface="Calibri"/>
                          <a:cs typeface="Calibri"/>
                          <a:sym typeface="Calibri"/>
                        </a:rPr>
                        <a:t>Egypt</a:t>
                      </a:r>
                      <a:endParaRPr sz="1800"/>
                    </a:p>
                  </a:txBody>
                  <a:tcPr marT="9450" marB="0" marR="9450" marL="9450" anchor="ctr"/>
                </a:tc>
                <a:tc>
                  <a:txBody>
                    <a:bodyPr/>
                    <a:lstStyle/>
                    <a:p>
                      <a:pPr indent="0" lvl="0" marL="0" marR="0" rtl="0" algn="ctr">
                        <a:spcBef>
                          <a:spcPts val="0"/>
                        </a:spcBef>
                        <a:spcAft>
                          <a:spcPts val="0"/>
                        </a:spcAft>
                        <a:buNone/>
                      </a:pPr>
                      <a:r>
                        <a:rPr lang="en-US" sz="1800" u="none" cap="none" strike="noStrike"/>
                        <a:t>Early discussion underway regarding the New Capital smart city solutions</a:t>
                      </a:r>
                      <a:endParaRPr b="0" i="0" sz="1800" u="none" cap="none" strike="noStrike">
                        <a:solidFill>
                          <a:srgbClr val="000000"/>
                        </a:solidFill>
                        <a:latin typeface="Calibri"/>
                        <a:ea typeface="Calibri"/>
                        <a:cs typeface="Calibri"/>
                        <a:sym typeface="Calibri"/>
                      </a:endParaRPr>
                    </a:p>
                  </a:txBody>
                  <a:tcPr marT="9450" marB="0" marR="9450" marL="9450" anchor="ctr"/>
                </a:tc>
              </a:tr>
              <a:tr h="666200">
                <a:tc>
                  <a:txBody>
                    <a:bodyPr/>
                    <a:lstStyle/>
                    <a:p>
                      <a:pPr indent="0" lvl="0" marL="0" marR="0" rtl="0" algn="ctr">
                        <a:spcBef>
                          <a:spcPts val="0"/>
                        </a:spcBef>
                        <a:spcAft>
                          <a:spcPts val="0"/>
                        </a:spcAft>
                        <a:buNone/>
                      </a:pPr>
                      <a:r>
                        <a:rPr lang="en-US" sz="1800" u="none" cap="none" strike="noStrike"/>
                        <a:t>Indra</a:t>
                      </a:r>
                      <a:endParaRPr b="0" i="0" sz="1800" u="none" cap="none" strike="noStrike">
                        <a:solidFill>
                          <a:srgbClr val="000000"/>
                        </a:solidFill>
                        <a:latin typeface="Calibri"/>
                        <a:ea typeface="Calibri"/>
                        <a:cs typeface="Calibri"/>
                        <a:sym typeface="Calibri"/>
                      </a:endParaRPr>
                    </a:p>
                  </a:txBody>
                  <a:tcPr marT="9450" marB="0" marR="9450" marL="9450" anchor="ctr"/>
                </a:tc>
                <a:tc>
                  <a:txBody>
                    <a:bodyPr/>
                    <a:lstStyle/>
                    <a:p>
                      <a:pPr indent="0" lvl="0" marL="0" marR="0" rtl="0" algn="ctr">
                        <a:spcBef>
                          <a:spcPts val="0"/>
                        </a:spcBef>
                        <a:spcAft>
                          <a:spcPts val="0"/>
                        </a:spcAft>
                        <a:buNone/>
                      </a:pPr>
                      <a:r>
                        <a:rPr b="0" i="0" lang="en-US" sz="1800" u="none" cap="none" strike="noStrike">
                          <a:solidFill>
                            <a:srgbClr val="000000"/>
                          </a:solidFill>
                          <a:latin typeface="Calibri"/>
                          <a:ea typeface="Calibri"/>
                          <a:cs typeface="Calibri"/>
                          <a:sym typeface="Calibri"/>
                        </a:rPr>
                        <a:t>Two contracts signed regarding traffic safety and smart city solutions. On hold due to governments’ GDPR preparation</a:t>
                      </a:r>
                      <a:endParaRPr sz="1800"/>
                    </a:p>
                  </a:txBody>
                  <a:tcPr marT="9450" marB="0" marR="9450" marL="9450" anchor="ctr"/>
                </a:tc>
              </a:tr>
              <a:tr h="666200">
                <a:tc>
                  <a:txBody>
                    <a:bodyPr/>
                    <a:lstStyle/>
                    <a:p>
                      <a:pPr indent="0" lvl="0" marL="0" marR="0" rtl="0" algn="ctr">
                        <a:spcBef>
                          <a:spcPts val="0"/>
                        </a:spcBef>
                        <a:spcAft>
                          <a:spcPts val="0"/>
                        </a:spcAft>
                        <a:buNone/>
                      </a:pPr>
                      <a:r>
                        <a:rPr lang="en-US" sz="1800" u="none" cap="none" strike="noStrike"/>
                        <a:t>Indra</a:t>
                      </a:r>
                      <a:endParaRPr b="0" i="0" sz="1800" u="none" cap="none" strike="noStrike">
                        <a:solidFill>
                          <a:srgbClr val="000000"/>
                        </a:solidFill>
                        <a:latin typeface="Calibri"/>
                        <a:ea typeface="Calibri"/>
                        <a:cs typeface="Calibri"/>
                        <a:sym typeface="Calibri"/>
                      </a:endParaRPr>
                    </a:p>
                  </a:txBody>
                  <a:tcPr marT="9450" marB="0" marR="9450" marL="9450" anchor="ctr"/>
                </a:tc>
                <a:tc>
                  <a:txBody>
                    <a:bodyPr/>
                    <a:lstStyle/>
                    <a:p>
                      <a:pPr indent="0" lvl="0" marL="0" marR="0" rtl="0" algn="ctr">
                        <a:spcBef>
                          <a:spcPts val="0"/>
                        </a:spcBef>
                        <a:spcAft>
                          <a:spcPts val="0"/>
                        </a:spcAft>
                        <a:buNone/>
                      </a:pPr>
                      <a:r>
                        <a:rPr lang="en-US" sz="1800" u="none" cap="none" strike="noStrike"/>
                        <a:t>Multiple private sector potential opportunities are now in discussion</a:t>
                      </a:r>
                      <a:endParaRPr b="0" i="0" sz="1800" u="none" cap="none" strike="noStrike">
                        <a:solidFill>
                          <a:srgbClr val="000000"/>
                        </a:solidFill>
                        <a:latin typeface="Calibri"/>
                        <a:ea typeface="Calibri"/>
                        <a:cs typeface="Calibri"/>
                        <a:sym typeface="Calibri"/>
                      </a:endParaRPr>
                    </a:p>
                  </a:txBody>
                  <a:tcPr marT="9450" marB="0" marR="9450" marL="9450" anchor="ctr"/>
                </a:tc>
              </a:tr>
              <a:tr h="666200">
                <a:tc>
                  <a:txBody>
                    <a:bodyPr/>
                    <a:lstStyle/>
                    <a:p>
                      <a:pPr indent="0" lvl="0" marL="0" marR="0" rtl="0" algn="ctr">
                        <a:spcBef>
                          <a:spcPts val="0"/>
                        </a:spcBef>
                        <a:spcAft>
                          <a:spcPts val="0"/>
                        </a:spcAft>
                        <a:buNone/>
                      </a:pPr>
                      <a:r>
                        <a:rPr b="0" i="0" lang="en-US" sz="1800" u="none" cap="none" strike="noStrike">
                          <a:solidFill>
                            <a:srgbClr val="000000"/>
                          </a:solidFill>
                          <a:latin typeface="Calibri"/>
                          <a:ea typeface="Calibri"/>
                          <a:cs typeface="Calibri"/>
                          <a:sym typeface="Calibri"/>
                        </a:rPr>
                        <a:t>Thales</a:t>
                      </a:r>
                      <a:endParaRPr sz="1800"/>
                    </a:p>
                  </a:txBody>
                  <a:tcPr marT="9450" marB="0" marR="9450" marL="9450" anchor="ctr"/>
                </a:tc>
                <a:tc>
                  <a:txBody>
                    <a:bodyPr/>
                    <a:lstStyle/>
                    <a:p>
                      <a:pPr indent="0" lvl="0" marL="0" marR="0" rtl="0" algn="ctr">
                        <a:spcBef>
                          <a:spcPts val="0"/>
                        </a:spcBef>
                        <a:spcAft>
                          <a:spcPts val="0"/>
                        </a:spcAft>
                        <a:buNone/>
                      </a:pPr>
                      <a:r>
                        <a:rPr lang="en-US" sz="1800" u="none" cap="none" strike="noStrike"/>
                        <a:t>Early discussion underway at their request</a:t>
                      </a:r>
                      <a:endParaRPr b="0" i="0" sz="1800" u="none" cap="none" strike="noStrike">
                        <a:solidFill>
                          <a:srgbClr val="000000"/>
                        </a:solidFill>
                        <a:latin typeface="Calibri"/>
                        <a:ea typeface="Calibri"/>
                        <a:cs typeface="Calibri"/>
                        <a:sym typeface="Calibri"/>
                      </a:endParaRPr>
                    </a:p>
                  </a:txBody>
                  <a:tcPr marT="9450" marB="0" marR="9450" marL="9450" anchor="ctr"/>
                </a:tc>
              </a:tr>
              <a:tr h="666200">
                <a:tc>
                  <a:txBody>
                    <a:bodyPr/>
                    <a:lstStyle/>
                    <a:p>
                      <a:pPr indent="0" lvl="0" marL="0" marR="0" rtl="0" algn="ctr">
                        <a:spcBef>
                          <a:spcPts val="0"/>
                        </a:spcBef>
                        <a:spcAft>
                          <a:spcPts val="0"/>
                        </a:spcAft>
                        <a:buNone/>
                      </a:pPr>
                      <a:r>
                        <a:rPr b="0" i="0" lang="en-US" sz="1800" u="none" cap="none" strike="noStrike">
                          <a:solidFill>
                            <a:srgbClr val="000000"/>
                          </a:solidFill>
                          <a:latin typeface="Calibri"/>
                          <a:ea typeface="Calibri"/>
                          <a:cs typeface="Calibri"/>
                          <a:sym typeface="Calibri"/>
                        </a:rPr>
                        <a:t>Kazakhstan, UK1, Uk2, Kuwait, </a:t>
                      </a:r>
                      <a:endParaRPr sz="1800"/>
                    </a:p>
                  </a:txBody>
                  <a:tcPr marT="9450" marB="0" marR="9450" marL="9450" anchor="ctr"/>
                </a:tc>
                <a:tc>
                  <a:txBody>
                    <a:bodyPr/>
                    <a:lstStyle/>
                    <a:p>
                      <a:pPr indent="0" lvl="0" marL="0" marR="0" rtl="0" algn="ctr">
                        <a:spcBef>
                          <a:spcPts val="0"/>
                        </a:spcBef>
                        <a:spcAft>
                          <a:spcPts val="0"/>
                        </a:spcAft>
                        <a:buNone/>
                      </a:pPr>
                      <a:r>
                        <a:rPr b="0" i="0" lang="en-US" sz="1800" u="none" cap="none" strike="noStrike">
                          <a:solidFill>
                            <a:srgbClr val="000000"/>
                          </a:solidFill>
                          <a:latin typeface="Calibri"/>
                          <a:ea typeface="Calibri"/>
                          <a:cs typeface="Calibri"/>
                          <a:sym typeface="Calibri"/>
                        </a:rPr>
                        <a:t>I-Trac</a:t>
                      </a:r>
                      <a:endParaRPr sz="1800"/>
                    </a:p>
                  </a:txBody>
                  <a:tcPr marT="9450" marB="0" marR="9450" marL="9450" anchor="ctr"/>
                </a:tc>
              </a:tr>
              <a:tr h="666200">
                <a:tc>
                  <a:txBody>
                    <a:bodyPr/>
                    <a:lstStyle/>
                    <a:p>
                      <a:pPr indent="0" lvl="0" marL="0" marR="0" rtl="0" algn="ctr">
                        <a:spcBef>
                          <a:spcPts val="0"/>
                        </a:spcBef>
                        <a:spcAft>
                          <a:spcPts val="0"/>
                        </a:spcAft>
                        <a:buNone/>
                      </a:pPr>
                      <a:r>
                        <a:rPr b="0" i="0" lang="en-US" sz="1800" u="none" cap="none" strike="noStrike">
                          <a:solidFill>
                            <a:srgbClr val="000000"/>
                          </a:solidFill>
                          <a:latin typeface="Calibri"/>
                          <a:ea typeface="Calibri"/>
                          <a:cs typeface="Calibri"/>
                          <a:sym typeface="Calibri"/>
                        </a:rPr>
                        <a:t>ADNOC</a:t>
                      </a:r>
                      <a:endParaRPr sz="1800"/>
                    </a:p>
                  </a:txBody>
                  <a:tcPr marT="9450" marB="0" marR="9450" marL="9450" anchor="ctr"/>
                </a:tc>
                <a:tc>
                  <a:txBody>
                    <a:bodyPr/>
                    <a:lstStyle/>
                    <a:p>
                      <a:pPr indent="0" lvl="0" marL="0" marR="0" rtl="0" algn="ctr">
                        <a:spcBef>
                          <a:spcPts val="0"/>
                        </a:spcBef>
                        <a:spcAft>
                          <a:spcPts val="0"/>
                        </a:spcAft>
                        <a:buNone/>
                      </a:pPr>
                      <a:r>
                        <a:rPr b="0" i="0" lang="en-US" sz="1800" u="none" cap="none" strike="noStrike">
                          <a:solidFill>
                            <a:srgbClr val="000000"/>
                          </a:solidFill>
                          <a:latin typeface="Calibri"/>
                          <a:ea typeface="Calibri"/>
                          <a:cs typeface="Calibri"/>
                          <a:sym typeface="Calibri"/>
                        </a:rPr>
                        <a:t>Offshore locations I-Trac</a:t>
                      </a:r>
                      <a:endParaRPr sz="1800"/>
                    </a:p>
                  </a:txBody>
                  <a:tcPr marT="9450" marB="0" marR="9450" marL="9450" anchor="ct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 name="Shape 257"/>
        <p:cNvGrpSpPr/>
        <p:nvPr/>
      </p:nvGrpSpPr>
      <p:grpSpPr>
        <a:xfrm>
          <a:off x="0" y="0"/>
          <a:ext cx="0" cy="0"/>
          <a:chOff x="0" y="0"/>
          <a:chExt cx="0" cy="0"/>
        </a:xfrm>
      </p:grpSpPr>
      <p:pic>
        <p:nvPicPr>
          <p:cNvPr id="258" name="Google Shape;258;p34"/>
          <p:cNvPicPr preferRelativeResize="0"/>
          <p:nvPr/>
        </p:nvPicPr>
        <p:blipFill rotWithShape="1">
          <a:blip r:embed="rId3">
            <a:alphaModFix/>
          </a:blip>
          <a:srcRect b="0" l="47371" r="0" t="0"/>
          <a:stretch/>
        </p:blipFill>
        <p:spPr>
          <a:xfrm>
            <a:off x="5775549" y="0"/>
            <a:ext cx="6416451" cy="6858000"/>
          </a:xfrm>
          <a:prstGeom prst="rect">
            <a:avLst/>
          </a:prstGeom>
          <a:noFill/>
          <a:ln>
            <a:noFill/>
          </a:ln>
        </p:spPr>
      </p:pic>
      <p:sp>
        <p:nvSpPr>
          <p:cNvPr id="259" name="Google Shape;259;p34"/>
          <p:cNvSpPr txBox="1"/>
          <p:nvPr>
            <p:ph type="title"/>
          </p:nvPr>
        </p:nvSpPr>
        <p:spPr>
          <a:xfrm>
            <a:off x="655320" y="365125"/>
            <a:ext cx="5120114" cy="169279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E4964"/>
              </a:buClr>
              <a:buSzPts val="4400"/>
              <a:buFont typeface="Calibri"/>
              <a:buNone/>
            </a:pPr>
            <a:r>
              <a:rPr lang="en-US">
                <a:solidFill>
                  <a:srgbClr val="1E4964"/>
                </a:solidFill>
              </a:rPr>
              <a:t>Length of Sales Cycle </a:t>
            </a:r>
            <a:endParaRPr/>
          </a:p>
        </p:txBody>
      </p:sp>
      <p:cxnSp>
        <p:nvCxnSpPr>
          <p:cNvPr id="260" name="Google Shape;260;p34"/>
          <p:cNvCxnSpPr/>
          <p:nvPr/>
        </p:nvCxnSpPr>
        <p:spPr>
          <a:xfrm>
            <a:off x="655320" y="2316480"/>
            <a:ext cx="4572000" cy="0"/>
          </a:xfrm>
          <a:prstGeom prst="straightConnector1">
            <a:avLst/>
          </a:prstGeom>
          <a:noFill/>
          <a:ln cap="sq" cmpd="sng" w="19050">
            <a:solidFill>
              <a:schemeClr val="dk1"/>
            </a:solidFill>
            <a:prstDash val="solid"/>
            <a:miter lim="800000"/>
            <a:headEnd len="sm" w="sm" type="none"/>
            <a:tailEnd len="sm" w="sm" type="none"/>
          </a:ln>
        </p:spPr>
      </p:cxnSp>
      <p:sp>
        <p:nvSpPr>
          <p:cNvPr id="261" name="Google Shape;261;p34"/>
          <p:cNvSpPr txBox="1"/>
          <p:nvPr>
            <p:ph idx="1" type="body"/>
          </p:nvPr>
        </p:nvSpPr>
        <p:spPr>
          <a:xfrm>
            <a:off x="150250" y="2575025"/>
            <a:ext cx="5625300" cy="3462300"/>
          </a:xfrm>
          <a:prstGeom prst="rect">
            <a:avLst/>
          </a:prstGeom>
          <a:noFill/>
          <a:ln>
            <a:noFill/>
          </a:ln>
        </p:spPr>
        <p:txBody>
          <a:bodyPr anchorCtr="0" anchor="t" bIns="45700" lIns="91425" spcFirstLastPara="1" rIns="91425" wrap="square" tIns="45700">
            <a:noAutofit/>
          </a:bodyPr>
          <a:lstStyle/>
          <a:p>
            <a:pPr indent="-228600" lvl="0" marL="228600" rtl="0" algn="l">
              <a:lnSpc>
                <a:spcPct val="115000"/>
              </a:lnSpc>
              <a:spcBef>
                <a:spcPts val="0"/>
              </a:spcBef>
              <a:spcAft>
                <a:spcPts val="0"/>
              </a:spcAft>
              <a:buClr>
                <a:srgbClr val="1E4964"/>
              </a:buClr>
              <a:buSzPts val="1800"/>
              <a:buChar char="•"/>
            </a:pPr>
            <a:r>
              <a:rPr lang="en-US" sz="1800">
                <a:solidFill>
                  <a:srgbClr val="1E4964"/>
                </a:solidFill>
                <a:latin typeface="Helvetica Neue"/>
                <a:ea typeface="Helvetica Neue"/>
                <a:cs typeface="Helvetica Neue"/>
                <a:sym typeface="Helvetica Neue"/>
              </a:rPr>
              <a:t>Length of the sales cycle varies from one solution to another </a:t>
            </a:r>
            <a:endParaRPr/>
          </a:p>
          <a:p>
            <a:pPr indent="-228600" lvl="0" marL="228600" rtl="0" algn="l">
              <a:lnSpc>
                <a:spcPct val="115000"/>
              </a:lnSpc>
              <a:spcBef>
                <a:spcPts val="1000"/>
              </a:spcBef>
              <a:spcAft>
                <a:spcPts val="0"/>
              </a:spcAft>
              <a:buClr>
                <a:srgbClr val="1E4964"/>
              </a:buClr>
              <a:buSzPts val="1800"/>
              <a:buChar char="•"/>
            </a:pPr>
            <a:r>
              <a:rPr lang="en-US" sz="1800">
                <a:solidFill>
                  <a:srgbClr val="1E4964"/>
                </a:solidFill>
                <a:latin typeface="Helvetica Neue"/>
                <a:ea typeface="Helvetica Neue"/>
                <a:cs typeface="Helvetica Neue"/>
                <a:sym typeface="Helvetica Neue"/>
              </a:rPr>
              <a:t>Traffic safety solutions within police enforcement organization may see sales cycles lasting between 3 to 9 months</a:t>
            </a:r>
            <a:endParaRPr/>
          </a:p>
          <a:p>
            <a:pPr indent="-228600" lvl="0" marL="228600" rtl="0" algn="l">
              <a:lnSpc>
                <a:spcPct val="115000"/>
              </a:lnSpc>
              <a:spcBef>
                <a:spcPts val="1000"/>
              </a:spcBef>
              <a:spcAft>
                <a:spcPts val="0"/>
              </a:spcAft>
              <a:buClr>
                <a:srgbClr val="1E4964"/>
              </a:buClr>
              <a:buSzPts val="1800"/>
              <a:buChar char="•"/>
            </a:pPr>
            <a:r>
              <a:rPr lang="en-US" sz="1800">
                <a:solidFill>
                  <a:srgbClr val="1E4964"/>
                </a:solidFill>
                <a:latin typeface="Helvetica Neue"/>
                <a:ea typeface="Helvetica Neue"/>
                <a:cs typeface="Helvetica Neue"/>
                <a:sym typeface="Helvetica Neue"/>
              </a:rPr>
              <a:t>Smart city applications for municipalities can vary between 3 to 6 months </a:t>
            </a:r>
            <a:endParaRPr/>
          </a:p>
          <a:p>
            <a:pPr indent="-228600" lvl="0" marL="228600" rtl="0" algn="l">
              <a:lnSpc>
                <a:spcPct val="115000"/>
              </a:lnSpc>
              <a:spcBef>
                <a:spcPts val="1000"/>
              </a:spcBef>
              <a:spcAft>
                <a:spcPts val="0"/>
              </a:spcAft>
              <a:buClr>
                <a:srgbClr val="1E4964"/>
              </a:buClr>
              <a:buSzPts val="1800"/>
              <a:buChar char="•"/>
            </a:pPr>
            <a:r>
              <a:rPr lang="en-US" sz="1800">
                <a:solidFill>
                  <a:srgbClr val="1E4964"/>
                </a:solidFill>
                <a:latin typeface="Helvetica Neue"/>
                <a:ea typeface="Helvetica Neue"/>
                <a:cs typeface="Helvetica Neue"/>
                <a:sym typeface="Helvetica Neue"/>
              </a:rPr>
              <a:t>Private sector sales cycles can vary from 3 to 6 months </a:t>
            </a:r>
            <a:endParaRPr/>
          </a:p>
          <a:p>
            <a:pPr indent="-228600" lvl="0" marL="228600" rtl="0" algn="l">
              <a:lnSpc>
                <a:spcPct val="115000"/>
              </a:lnSpc>
              <a:spcBef>
                <a:spcPts val="1000"/>
              </a:spcBef>
              <a:spcAft>
                <a:spcPts val="0"/>
              </a:spcAft>
              <a:buClr>
                <a:srgbClr val="1E4964"/>
              </a:buClr>
              <a:buSzPts val="1800"/>
              <a:buChar char="•"/>
            </a:pPr>
            <a:r>
              <a:rPr lang="en-US" sz="1800">
                <a:solidFill>
                  <a:srgbClr val="1E4964"/>
                </a:solidFill>
                <a:latin typeface="Helvetica Neue"/>
                <a:ea typeface="Helvetica Neue"/>
                <a:cs typeface="Helvetica Neue"/>
                <a:sym typeface="Helvetica Neue"/>
              </a:rPr>
              <a:t>Sales cycles will always require a PoC stage requiring resources, both human and financial.</a:t>
            </a:r>
            <a:endParaRPr/>
          </a:p>
          <a:p>
            <a:pPr indent="-114300" lvl="0" marL="228600" rtl="0" algn="l">
              <a:lnSpc>
                <a:spcPct val="115000"/>
              </a:lnSpc>
              <a:spcBef>
                <a:spcPts val="1000"/>
              </a:spcBef>
              <a:spcAft>
                <a:spcPts val="0"/>
              </a:spcAft>
              <a:buClr>
                <a:schemeClr val="dk1"/>
              </a:buClr>
              <a:buSzPts val="1800"/>
              <a:buNone/>
            </a:pPr>
            <a:r>
              <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5"/>
          <p:cNvSpPr txBox="1"/>
          <p:nvPr>
            <p:ph type="title"/>
          </p:nvPr>
        </p:nvSpPr>
        <p:spPr>
          <a:xfrm>
            <a:off x="838200" y="0"/>
            <a:ext cx="9010800" cy="853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E4964"/>
              </a:buClr>
              <a:buSzPts val="3959"/>
              <a:buFont typeface="Calibri"/>
              <a:buNone/>
            </a:pPr>
            <a:r>
              <a:rPr lang="en-US" sz="3959">
                <a:solidFill>
                  <a:srgbClr val="1E4964"/>
                </a:solidFill>
              </a:rPr>
              <a:t>Proof of Concepts </a:t>
            </a:r>
            <a:r>
              <a:rPr lang="en-US" sz="2160">
                <a:solidFill>
                  <a:srgbClr val="1E4964"/>
                </a:solidFill>
              </a:rPr>
              <a:t>– Funding required to grow team &amp; equipment for list of PoC’s).</a:t>
            </a:r>
            <a:endParaRPr sz="3959">
              <a:solidFill>
                <a:srgbClr val="1E4964"/>
              </a:solidFill>
            </a:endParaRPr>
          </a:p>
        </p:txBody>
      </p:sp>
      <p:graphicFrame>
        <p:nvGraphicFramePr>
          <p:cNvPr id="267" name="Google Shape;267;p35"/>
          <p:cNvGraphicFramePr/>
          <p:nvPr/>
        </p:nvGraphicFramePr>
        <p:xfrm>
          <a:off x="53897" y="896350"/>
          <a:ext cx="3000000" cy="3000000"/>
        </p:xfrm>
        <a:graphic>
          <a:graphicData uri="http://schemas.openxmlformats.org/drawingml/2006/table">
            <a:tbl>
              <a:tblPr>
                <a:noFill/>
                <a:tableStyleId>{CEADC85C-5DBC-4B84-ACBC-AD79486A22CD}</a:tableStyleId>
              </a:tblPr>
              <a:tblGrid>
                <a:gridCol w="3867675"/>
                <a:gridCol w="3867675"/>
                <a:gridCol w="4348875"/>
              </a:tblGrid>
              <a:tr h="240675">
                <a:tc>
                  <a:txBody>
                    <a:bodyPr/>
                    <a:lstStyle/>
                    <a:p>
                      <a:pPr indent="0" lvl="0" marL="0" marR="0" rtl="0" algn="ctr">
                        <a:spcBef>
                          <a:spcPts val="0"/>
                        </a:spcBef>
                        <a:spcAft>
                          <a:spcPts val="0"/>
                        </a:spcAft>
                        <a:buNone/>
                      </a:pPr>
                      <a:r>
                        <a:rPr lang="en-US" u="none" cap="none" strike="noStrike"/>
                        <a:t>Status</a:t>
                      </a:r>
                      <a:endParaRPr b="0" i="0" u="none" cap="none" strike="noStrike">
                        <a:solidFill>
                          <a:srgbClr val="000000"/>
                        </a:solidFill>
                        <a:latin typeface="Calibri"/>
                        <a:ea typeface="Calibri"/>
                        <a:cs typeface="Calibri"/>
                        <a:sym typeface="Calibri"/>
                      </a:endParaRPr>
                    </a:p>
                  </a:txBody>
                  <a:tcPr marT="9125" marB="0" marR="9125" marL="9125" anchor="ctr"/>
                </a:tc>
                <a:tc>
                  <a:txBody>
                    <a:bodyPr/>
                    <a:lstStyle/>
                    <a:p>
                      <a:pPr indent="0" lvl="0" marL="0" marR="0" rtl="0" algn="ctr">
                        <a:spcBef>
                          <a:spcPts val="0"/>
                        </a:spcBef>
                        <a:spcAft>
                          <a:spcPts val="0"/>
                        </a:spcAft>
                        <a:buNone/>
                      </a:pPr>
                      <a:r>
                        <a:rPr lang="en-US" u="none" cap="none" strike="noStrike"/>
                        <a:t>Project </a:t>
                      </a:r>
                      <a:endParaRPr b="0" i="0" u="none" cap="none" strike="noStrike">
                        <a:solidFill>
                          <a:srgbClr val="000000"/>
                        </a:solidFill>
                        <a:latin typeface="Calibri"/>
                        <a:ea typeface="Calibri"/>
                        <a:cs typeface="Calibri"/>
                        <a:sym typeface="Calibri"/>
                      </a:endParaRPr>
                    </a:p>
                  </a:txBody>
                  <a:tcPr marT="9125" marB="0" marR="9125" marL="9125" anchor="ctr"/>
                </a:tc>
                <a:tc>
                  <a:txBody>
                    <a:bodyPr/>
                    <a:lstStyle/>
                    <a:p>
                      <a:pPr indent="0" lvl="0" marL="0" marR="0" rtl="0" algn="ctr">
                        <a:spcBef>
                          <a:spcPts val="0"/>
                        </a:spcBef>
                        <a:spcAft>
                          <a:spcPts val="0"/>
                        </a:spcAft>
                        <a:buNone/>
                      </a:pPr>
                      <a:r>
                        <a:rPr lang="en-US" u="none" cap="none" strike="noStrike"/>
                        <a:t>Client </a:t>
                      </a:r>
                      <a:endParaRPr b="0" i="0" u="none" cap="none" strike="noStrike">
                        <a:solidFill>
                          <a:srgbClr val="000000"/>
                        </a:solidFill>
                        <a:latin typeface="Calibri"/>
                        <a:ea typeface="Calibri"/>
                        <a:cs typeface="Calibri"/>
                        <a:sym typeface="Calibri"/>
                      </a:endParaRPr>
                    </a:p>
                  </a:txBody>
                  <a:tcPr marT="9125" marB="0" marR="9125" marL="9125" anchor="ctr"/>
                </a:tc>
              </a:tr>
              <a:tr h="334275">
                <a:tc rowSpan="4">
                  <a:txBody>
                    <a:bodyPr/>
                    <a:lstStyle/>
                    <a:p>
                      <a:pPr indent="0" lvl="0" marL="0" marR="0" rtl="0" algn="ctr">
                        <a:spcBef>
                          <a:spcPts val="0"/>
                        </a:spcBef>
                        <a:spcAft>
                          <a:spcPts val="0"/>
                        </a:spcAft>
                        <a:buNone/>
                      </a:pPr>
                      <a:r>
                        <a:rPr lang="en-US" u="none" cap="none" strike="noStrike"/>
                        <a:t>Previous POC </a:t>
                      </a:r>
                      <a:endParaRPr b="0" i="0" u="none" cap="none" strike="noStrike">
                        <a:solidFill>
                          <a:srgbClr val="000000"/>
                        </a:solidFill>
                        <a:latin typeface="Calibri"/>
                        <a:ea typeface="Calibri"/>
                        <a:cs typeface="Calibri"/>
                        <a:sym typeface="Calibri"/>
                      </a:endParaRPr>
                    </a:p>
                  </a:txBody>
                  <a:tcPr marT="9125" marB="0" marR="9125" marL="9125" anchor="ctr"/>
                </a:tc>
                <a:tc>
                  <a:txBody>
                    <a:bodyPr/>
                    <a:lstStyle/>
                    <a:p>
                      <a:pPr indent="0" lvl="0" marL="0" marR="0" rtl="0" algn="ctr">
                        <a:spcBef>
                          <a:spcPts val="0"/>
                        </a:spcBef>
                        <a:spcAft>
                          <a:spcPts val="0"/>
                        </a:spcAft>
                        <a:buNone/>
                      </a:pPr>
                      <a:r>
                        <a:rPr lang="en-US" u="none" cap="none" strike="noStrike"/>
                        <a:t>Distracted driver detection </a:t>
                      </a:r>
                      <a:endParaRPr b="0" i="0" u="none" cap="none" strike="noStrike">
                        <a:solidFill>
                          <a:srgbClr val="000000"/>
                        </a:solidFill>
                        <a:latin typeface="Calibri"/>
                        <a:ea typeface="Calibri"/>
                        <a:cs typeface="Calibri"/>
                        <a:sym typeface="Calibri"/>
                      </a:endParaRPr>
                    </a:p>
                  </a:txBody>
                  <a:tcPr marT="9125" marB="0" marR="9125" marL="9125" anchor="ctr"/>
                </a:tc>
                <a:tc>
                  <a:txBody>
                    <a:bodyPr/>
                    <a:lstStyle/>
                    <a:p>
                      <a:pPr indent="0" lvl="0" marL="0" marR="0" rtl="0" algn="ctr">
                        <a:spcBef>
                          <a:spcPts val="0"/>
                        </a:spcBef>
                        <a:spcAft>
                          <a:spcPts val="0"/>
                        </a:spcAft>
                        <a:buNone/>
                      </a:pPr>
                      <a:r>
                        <a:rPr lang="en-US" u="none" cap="none" strike="noStrike"/>
                        <a:t>Dubai Police traffic technologies department </a:t>
                      </a:r>
                      <a:endParaRPr b="0" i="0" u="none" cap="none" strike="noStrike">
                        <a:solidFill>
                          <a:srgbClr val="000000"/>
                        </a:solidFill>
                        <a:latin typeface="Calibri"/>
                        <a:ea typeface="Calibri"/>
                        <a:cs typeface="Calibri"/>
                        <a:sym typeface="Calibri"/>
                      </a:endParaRPr>
                    </a:p>
                  </a:txBody>
                  <a:tcPr marT="9125" marB="0" marR="9125" marL="9125" anchor="ctr"/>
                </a:tc>
              </a:tr>
              <a:tr h="240675">
                <a:tc vMerge="1"/>
                <a:tc>
                  <a:txBody>
                    <a:bodyPr/>
                    <a:lstStyle/>
                    <a:p>
                      <a:pPr indent="0" lvl="0" marL="0" marR="0" rtl="0" algn="ctr">
                        <a:spcBef>
                          <a:spcPts val="0"/>
                        </a:spcBef>
                        <a:spcAft>
                          <a:spcPts val="0"/>
                        </a:spcAft>
                        <a:buNone/>
                      </a:pPr>
                      <a:r>
                        <a:rPr lang="en-US" cap="none" strike="noStrike"/>
                        <a:t>People counting system </a:t>
                      </a:r>
                      <a:endParaRPr b="0" i="0" u="none" cap="none" strike="noStrike">
                        <a:solidFill>
                          <a:srgbClr val="000000"/>
                        </a:solidFill>
                        <a:latin typeface="Calibri"/>
                        <a:ea typeface="Calibri"/>
                        <a:cs typeface="Calibri"/>
                        <a:sym typeface="Calibri"/>
                      </a:endParaRPr>
                    </a:p>
                  </a:txBody>
                  <a:tcPr marT="9125" marB="0" marR="9125" marL="9125" anchor="ctr"/>
                </a:tc>
                <a:tc>
                  <a:txBody>
                    <a:bodyPr/>
                    <a:lstStyle/>
                    <a:p>
                      <a:pPr indent="0" lvl="0" marL="0" marR="0" rtl="0" algn="ctr">
                        <a:spcBef>
                          <a:spcPts val="0"/>
                        </a:spcBef>
                        <a:spcAft>
                          <a:spcPts val="0"/>
                        </a:spcAft>
                        <a:buNone/>
                      </a:pPr>
                      <a:r>
                        <a:rPr lang="en-US" u="none" cap="none" strike="noStrike"/>
                        <a:t>Dubai Municipality </a:t>
                      </a:r>
                      <a:endParaRPr b="0" i="0" u="none" cap="none" strike="noStrike">
                        <a:solidFill>
                          <a:srgbClr val="000000"/>
                        </a:solidFill>
                        <a:latin typeface="Calibri"/>
                        <a:ea typeface="Calibri"/>
                        <a:cs typeface="Calibri"/>
                        <a:sym typeface="Calibri"/>
                      </a:endParaRPr>
                    </a:p>
                  </a:txBody>
                  <a:tcPr marT="9125" marB="0" marR="9125" marL="9125" anchor="ctr"/>
                </a:tc>
              </a:tr>
              <a:tr h="240675">
                <a:tc vMerge="1"/>
                <a:tc>
                  <a:txBody>
                    <a:bodyPr/>
                    <a:lstStyle/>
                    <a:p>
                      <a:pPr indent="0" lvl="0" marL="0" marR="0" rtl="0" algn="ctr">
                        <a:spcBef>
                          <a:spcPts val="0"/>
                        </a:spcBef>
                        <a:spcAft>
                          <a:spcPts val="0"/>
                        </a:spcAft>
                        <a:buNone/>
                      </a:pPr>
                      <a:r>
                        <a:rPr b="0" i="0" lang="en-US" cap="none" strike="noStrike">
                          <a:latin typeface="Calibri"/>
                          <a:ea typeface="Calibri"/>
                          <a:cs typeface="Calibri"/>
                          <a:sym typeface="Calibri"/>
                        </a:rPr>
                        <a:t>People counting &amp; Tracking</a:t>
                      </a:r>
                      <a:endParaRPr/>
                    </a:p>
                  </a:txBody>
                  <a:tcPr marT="9125" marB="0" marR="9125" marL="9125" anchor="ctr"/>
                </a:tc>
                <a:tc>
                  <a:txBody>
                    <a:bodyPr/>
                    <a:lstStyle/>
                    <a:p>
                      <a:pPr indent="0" lvl="0" marL="0" marR="0" rtl="0" algn="ctr">
                        <a:spcBef>
                          <a:spcPts val="0"/>
                        </a:spcBef>
                        <a:spcAft>
                          <a:spcPts val="0"/>
                        </a:spcAft>
                        <a:buNone/>
                      </a:pPr>
                      <a:r>
                        <a:rPr b="0" i="0" lang="en-US" u="none" cap="none" strike="noStrike">
                          <a:solidFill>
                            <a:srgbClr val="000000"/>
                          </a:solidFill>
                          <a:latin typeface="Calibri"/>
                          <a:ea typeface="Calibri"/>
                          <a:cs typeface="Calibri"/>
                          <a:sym typeface="Calibri"/>
                        </a:rPr>
                        <a:t>VVIP</a:t>
                      </a:r>
                      <a:endParaRPr/>
                    </a:p>
                  </a:txBody>
                  <a:tcPr marT="9125" marB="0" marR="9125" marL="9125" anchor="ctr"/>
                </a:tc>
              </a:tr>
              <a:tr h="320400">
                <a:tc vMerge="1"/>
                <a:tc>
                  <a:txBody>
                    <a:bodyPr/>
                    <a:lstStyle/>
                    <a:p>
                      <a:pPr indent="0" lvl="0" marL="0" marR="0" rtl="0" algn="ctr">
                        <a:spcBef>
                          <a:spcPts val="0"/>
                        </a:spcBef>
                        <a:spcAft>
                          <a:spcPts val="0"/>
                        </a:spcAft>
                        <a:buNone/>
                      </a:pPr>
                      <a:r>
                        <a:rPr lang="en-US" cap="none" strike="noStrike"/>
                        <a:t>People counting system </a:t>
                      </a:r>
                      <a:endParaRPr b="0" i="0" u="none" cap="none" strike="noStrike">
                        <a:solidFill>
                          <a:srgbClr val="000000"/>
                        </a:solidFill>
                        <a:latin typeface="Calibri"/>
                        <a:ea typeface="Calibri"/>
                        <a:cs typeface="Calibri"/>
                        <a:sym typeface="Calibri"/>
                      </a:endParaRPr>
                    </a:p>
                  </a:txBody>
                  <a:tcPr marT="9125" marB="0" marR="9125" marL="9125" anchor="ctr"/>
                </a:tc>
                <a:tc>
                  <a:txBody>
                    <a:bodyPr/>
                    <a:lstStyle/>
                    <a:p>
                      <a:pPr indent="0" lvl="0" marL="0" marR="0" rtl="0" algn="ctr">
                        <a:spcBef>
                          <a:spcPts val="0"/>
                        </a:spcBef>
                        <a:spcAft>
                          <a:spcPts val="0"/>
                        </a:spcAft>
                        <a:buNone/>
                      </a:pPr>
                      <a:r>
                        <a:rPr lang="en-US" u="none" cap="none" strike="noStrike"/>
                        <a:t>Abu Dhabi Municipality, EXPO, Lamprel, GHQ DP </a:t>
                      </a:r>
                      <a:endParaRPr b="0" i="0" u="none" cap="none" strike="noStrike">
                        <a:solidFill>
                          <a:srgbClr val="000000"/>
                        </a:solidFill>
                        <a:latin typeface="Calibri"/>
                        <a:ea typeface="Calibri"/>
                        <a:cs typeface="Calibri"/>
                        <a:sym typeface="Calibri"/>
                      </a:endParaRPr>
                    </a:p>
                  </a:txBody>
                  <a:tcPr marT="9125" marB="0" marR="9125" marL="9125" anchor="ctr"/>
                </a:tc>
              </a:tr>
              <a:tr h="354025">
                <a:tc>
                  <a:txBody>
                    <a:bodyPr/>
                    <a:lstStyle/>
                    <a:p>
                      <a:pPr indent="0" lvl="0" marL="0" marR="0" rtl="0" algn="ctr">
                        <a:spcBef>
                          <a:spcPts val="0"/>
                        </a:spcBef>
                        <a:spcAft>
                          <a:spcPts val="0"/>
                        </a:spcAft>
                        <a:buNone/>
                      </a:pPr>
                      <a:r>
                        <a:rPr lang="en-US" u="none" cap="none" strike="noStrike"/>
                        <a:t>Current POC</a:t>
                      </a:r>
                      <a:endParaRPr b="0" i="0" u="none" cap="none" strike="noStrike">
                        <a:solidFill>
                          <a:srgbClr val="000000"/>
                        </a:solidFill>
                        <a:latin typeface="Calibri"/>
                        <a:ea typeface="Calibri"/>
                        <a:cs typeface="Calibri"/>
                        <a:sym typeface="Calibri"/>
                      </a:endParaRPr>
                    </a:p>
                  </a:txBody>
                  <a:tcPr marT="9125" marB="0" marR="9125" marL="9125" anchor="ctr"/>
                </a:tc>
                <a:tc>
                  <a:txBody>
                    <a:bodyPr/>
                    <a:lstStyle/>
                    <a:p>
                      <a:pPr indent="0" lvl="0" marL="0" marR="0" rtl="0" algn="ctr">
                        <a:spcBef>
                          <a:spcPts val="0"/>
                        </a:spcBef>
                        <a:spcAft>
                          <a:spcPts val="0"/>
                        </a:spcAft>
                        <a:buNone/>
                      </a:pPr>
                      <a:r>
                        <a:rPr lang="en-US" cap="none" strike="noStrike"/>
                        <a:t>HORUS DDD + Speed</a:t>
                      </a:r>
                      <a:endParaRPr b="0" i="0" u="none" cap="none" strike="noStrike">
                        <a:solidFill>
                          <a:srgbClr val="000000"/>
                        </a:solidFill>
                        <a:latin typeface="Calibri"/>
                        <a:ea typeface="Calibri"/>
                        <a:cs typeface="Calibri"/>
                        <a:sym typeface="Calibri"/>
                      </a:endParaRPr>
                    </a:p>
                  </a:txBody>
                  <a:tcPr marT="9125" marB="0" marR="9125" marL="9125" anchor="ctr"/>
                </a:tc>
                <a:tc>
                  <a:txBody>
                    <a:bodyPr/>
                    <a:lstStyle/>
                    <a:p>
                      <a:pPr indent="0" lvl="0" marL="0" marR="0" rtl="0" algn="ctr">
                        <a:spcBef>
                          <a:spcPts val="0"/>
                        </a:spcBef>
                        <a:spcAft>
                          <a:spcPts val="0"/>
                        </a:spcAft>
                        <a:buNone/>
                      </a:pPr>
                      <a:r>
                        <a:rPr lang="en-US" u="none" cap="none" strike="noStrike"/>
                        <a:t>Ajman Police HORUS  </a:t>
                      </a:r>
                      <a:endParaRPr b="0" i="0" u="none" cap="none" strike="noStrike">
                        <a:solidFill>
                          <a:srgbClr val="000000"/>
                        </a:solidFill>
                        <a:latin typeface="Calibri"/>
                        <a:ea typeface="Calibri"/>
                        <a:cs typeface="Calibri"/>
                        <a:sym typeface="Calibri"/>
                      </a:endParaRPr>
                    </a:p>
                  </a:txBody>
                  <a:tcPr marT="9125" marB="0" marR="9125" marL="9125" anchor="ctr"/>
                </a:tc>
              </a:tr>
              <a:tr h="354025">
                <a:tc>
                  <a:txBody>
                    <a:bodyPr/>
                    <a:lstStyle/>
                    <a:p>
                      <a:pPr indent="0" lvl="0" marL="0" marR="0" rtl="0" algn="ctr">
                        <a:spcBef>
                          <a:spcPts val="0"/>
                        </a:spcBef>
                        <a:spcAft>
                          <a:spcPts val="0"/>
                        </a:spcAft>
                        <a:buNone/>
                      </a:pPr>
                      <a:r>
                        <a:rPr b="0" i="0" lang="en-US" u="none" cap="none" strike="noStrike">
                          <a:solidFill>
                            <a:srgbClr val="000000"/>
                          </a:solidFill>
                          <a:latin typeface="Calibri"/>
                          <a:ea typeface="Calibri"/>
                          <a:cs typeface="Calibri"/>
                          <a:sym typeface="Calibri"/>
                        </a:rPr>
                        <a:t>Current</a:t>
                      </a:r>
                      <a:endParaRPr/>
                    </a:p>
                  </a:txBody>
                  <a:tcPr marT="9125" marB="0" marR="9125" marL="9125" anchor="ctr"/>
                </a:tc>
                <a:tc>
                  <a:txBody>
                    <a:bodyPr/>
                    <a:lstStyle/>
                    <a:p>
                      <a:pPr indent="0" lvl="0" marL="0" marR="0" rtl="0" algn="ctr">
                        <a:spcBef>
                          <a:spcPts val="0"/>
                        </a:spcBef>
                        <a:spcAft>
                          <a:spcPts val="0"/>
                        </a:spcAft>
                        <a:buNone/>
                      </a:pPr>
                      <a:r>
                        <a:rPr b="0" i="0" lang="en-US" cap="none" strike="noStrike">
                          <a:latin typeface="Calibri"/>
                          <a:ea typeface="Calibri"/>
                          <a:cs typeface="Calibri"/>
                          <a:sym typeface="Calibri"/>
                        </a:rPr>
                        <a:t>People counting &amp; tracking</a:t>
                      </a:r>
                      <a:endParaRPr/>
                    </a:p>
                  </a:txBody>
                  <a:tcPr marT="9125" marB="0" marR="9125" marL="9125" anchor="ctr"/>
                </a:tc>
                <a:tc>
                  <a:txBody>
                    <a:bodyPr/>
                    <a:lstStyle/>
                    <a:p>
                      <a:pPr indent="0" lvl="0" marL="0" marR="0" rtl="0" algn="ctr">
                        <a:spcBef>
                          <a:spcPts val="0"/>
                        </a:spcBef>
                        <a:spcAft>
                          <a:spcPts val="0"/>
                        </a:spcAft>
                        <a:buNone/>
                      </a:pPr>
                      <a:r>
                        <a:rPr b="0" i="0" lang="en-US" u="none" cap="none" strike="noStrike">
                          <a:solidFill>
                            <a:srgbClr val="000000"/>
                          </a:solidFill>
                          <a:latin typeface="Calibri"/>
                          <a:ea typeface="Calibri"/>
                          <a:cs typeface="Calibri"/>
                          <a:sym typeface="Calibri"/>
                        </a:rPr>
                        <a:t>Wahat Alkarama</a:t>
                      </a:r>
                      <a:endParaRPr b="0" i="0" u="none" cap="none" strike="noStrike">
                        <a:solidFill>
                          <a:srgbClr val="000000"/>
                        </a:solidFill>
                        <a:latin typeface="Calibri"/>
                        <a:ea typeface="Calibri"/>
                        <a:cs typeface="Calibri"/>
                        <a:sym typeface="Calibri"/>
                      </a:endParaRPr>
                    </a:p>
                  </a:txBody>
                  <a:tcPr marT="9125" marB="0" marR="9125" marL="9125" anchor="ctr"/>
                </a:tc>
              </a:tr>
              <a:tr h="240675">
                <a:tc rowSpan="13">
                  <a:txBody>
                    <a:bodyPr/>
                    <a:lstStyle/>
                    <a:p>
                      <a:pPr indent="0" lvl="0" marL="0" marR="0" rtl="0" algn="ctr">
                        <a:spcBef>
                          <a:spcPts val="0"/>
                        </a:spcBef>
                        <a:spcAft>
                          <a:spcPts val="0"/>
                        </a:spcAft>
                        <a:buNone/>
                      </a:pPr>
                      <a:r>
                        <a:rPr lang="en-US" u="none" cap="none" strike="noStrike"/>
                        <a:t>Upcoming POC</a:t>
                      </a:r>
                      <a:endParaRPr b="0" i="0" u="none" cap="none" strike="noStrike">
                        <a:solidFill>
                          <a:srgbClr val="000000"/>
                        </a:solidFill>
                        <a:latin typeface="Calibri"/>
                        <a:ea typeface="Calibri"/>
                        <a:cs typeface="Calibri"/>
                        <a:sym typeface="Calibri"/>
                      </a:endParaRPr>
                    </a:p>
                  </a:txBody>
                  <a:tcPr marT="9125" marB="0" marR="9125" marL="9125" anchor="ctr"/>
                </a:tc>
                <a:tc>
                  <a:txBody>
                    <a:bodyPr/>
                    <a:lstStyle/>
                    <a:p>
                      <a:pPr indent="0" lvl="0" marL="0" marR="0" rtl="0" algn="ctr">
                        <a:spcBef>
                          <a:spcPts val="0"/>
                        </a:spcBef>
                        <a:spcAft>
                          <a:spcPts val="0"/>
                        </a:spcAft>
                        <a:buNone/>
                      </a:pPr>
                      <a:r>
                        <a:rPr lang="en-US" u="none" cap="none" strike="noStrike"/>
                        <a:t>Smart Sign-in </a:t>
                      </a:r>
                      <a:endParaRPr b="0" i="0" u="none" cap="none" strike="noStrike">
                        <a:solidFill>
                          <a:srgbClr val="000000"/>
                        </a:solidFill>
                        <a:latin typeface="Calibri"/>
                        <a:ea typeface="Calibri"/>
                        <a:cs typeface="Calibri"/>
                        <a:sym typeface="Calibri"/>
                      </a:endParaRPr>
                    </a:p>
                  </a:txBody>
                  <a:tcPr marT="9125" marB="0" marR="9125" marL="9125" anchor="ctr"/>
                </a:tc>
                <a:tc>
                  <a:txBody>
                    <a:bodyPr/>
                    <a:lstStyle/>
                    <a:p>
                      <a:pPr indent="0" lvl="0" marL="0" marR="0" rtl="0" algn="ctr">
                        <a:spcBef>
                          <a:spcPts val="0"/>
                        </a:spcBef>
                        <a:spcAft>
                          <a:spcPts val="0"/>
                        </a:spcAft>
                        <a:buNone/>
                      </a:pPr>
                      <a:r>
                        <a:rPr lang="en-US" u="none" cap="none" strike="noStrike"/>
                        <a:t>RTA</a:t>
                      </a:r>
                      <a:endParaRPr b="0" i="0" u="none" cap="none" strike="noStrike">
                        <a:solidFill>
                          <a:srgbClr val="000000"/>
                        </a:solidFill>
                        <a:latin typeface="Calibri"/>
                        <a:ea typeface="Calibri"/>
                        <a:cs typeface="Calibri"/>
                        <a:sym typeface="Calibri"/>
                      </a:endParaRPr>
                    </a:p>
                  </a:txBody>
                  <a:tcPr marT="9125" marB="0" marR="9125" marL="9125" anchor="ctr"/>
                </a:tc>
              </a:tr>
              <a:tr h="240675">
                <a:tc vMerge="1"/>
                <a:tc>
                  <a:txBody>
                    <a:bodyPr/>
                    <a:lstStyle/>
                    <a:p>
                      <a:pPr indent="0" lvl="0" marL="0" marR="0" rtl="0" algn="ctr">
                        <a:spcBef>
                          <a:spcPts val="0"/>
                        </a:spcBef>
                        <a:spcAft>
                          <a:spcPts val="0"/>
                        </a:spcAft>
                        <a:buNone/>
                      </a:pPr>
                      <a:r>
                        <a:rPr lang="en-US" u="none" cap="none" strike="noStrike"/>
                        <a:t>Smart Police Patrol </a:t>
                      </a:r>
                      <a:endParaRPr b="0" i="0" u="none" cap="none" strike="noStrike">
                        <a:solidFill>
                          <a:srgbClr val="000000"/>
                        </a:solidFill>
                        <a:latin typeface="Calibri"/>
                        <a:ea typeface="Calibri"/>
                        <a:cs typeface="Calibri"/>
                        <a:sym typeface="Calibri"/>
                      </a:endParaRPr>
                    </a:p>
                  </a:txBody>
                  <a:tcPr marT="9125" marB="0" marR="9125" marL="9125" anchor="ctr"/>
                </a:tc>
                <a:tc>
                  <a:txBody>
                    <a:bodyPr/>
                    <a:lstStyle/>
                    <a:p>
                      <a:pPr indent="0" lvl="0" marL="0" marR="0" rtl="0" algn="ctr">
                        <a:spcBef>
                          <a:spcPts val="0"/>
                        </a:spcBef>
                        <a:spcAft>
                          <a:spcPts val="0"/>
                        </a:spcAft>
                        <a:buNone/>
                      </a:pPr>
                      <a:r>
                        <a:rPr lang="en-US" u="none" cap="none" strike="noStrike"/>
                        <a:t>Dubai Police AI Department</a:t>
                      </a:r>
                      <a:endParaRPr b="0" i="0" u="none" cap="none" strike="noStrike">
                        <a:solidFill>
                          <a:srgbClr val="000000"/>
                        </a:solidFill>
                        <a:latin typeface="Calibri"/>
                        <a:ea typeface="Calibri"/>
                        <a:cs typeface="Calibri"/>
                        <a:sym typeface="Calibri"/>
                      </a:endParaRPr>
                    </a:p>
                  </a:txBody>
                  <a:tcPr marT="9125" marB="0" marR="9125" marL="9125" anchor="ctr"/>
                </a:tc>
              </a:tr>
              <a:tr h="334275">
                <a:tc vMerge="1"/>
                <a:tc>
                  <a:txBody>
                    <a:bodyPr/>
                    <a:lstStyle/>
                    <a:p>
                      <a:pPr indent="0" lvl="0" marL="0" marR="0" rtl="0" algn="ctr">
                        <a:spcBef>
                          <a:spcPts val="0"/>
                        </a:spcBef>
                        <a:spcAft>
                          <a:spcPts val="0"/>
                        </a:spcAft>
                        <a:buNone/>
                      </a:pPr>
                      <a:r>
                        <a:rPr lang="en-US" u="sng" cap="none" strike="noStrike">
                          <a:solidFill>
                            <a:schemeClr val="hlink"/>
                          </a:solidFill>
                          <a:hlinkClick r:id="rId3"/>
                        </a:rPr>
                        <a:t>Truck driver behavior </a:t>
                      </a:r>
                      <a:endParaRPr b="0" i="0" u="none" cap="none" strike="noStrike">
                        <a:solidFill>
                          <a:srgbClr val="000000"/>
                        </a:solidFill>
                        <a:latin typeface="Calibri"/>
                        <a:ea typeface="Calibri"/>
                        <a:cs typeface="Calibri"/>
                        <a:sym typeface="Calibri"/>
                      </a:endParaRPr>
                    </a:p>
                  </a:txBody>
                  <a:tcPr marT="9125" marB="0" marR="9125" marL="9125" anchor="ctr"/>
                </a:tc>
                <a:tc>
                  <a:txBody>
                    <a:bodyPr/>
                    <a:lstStyle/>
                    <a:p>
                      <a:pPr indent="0" lvl="0" marL="0" marR="0" rtl="0" algn="ctr">
                        <a:spcBef>
                          <a:spcPts val="0"/>
                        </a:spcBef>
                        <a:spcAft>
                          <a:spcPts val="0"/>
                        </a:spcAft>
                        <a:buNone/>
                      </a:pPr>
                      <a:r>
                        <a:rPr lang="en-US" u="none" cap="none" strike="noStrike"/>
                        <a:t>Dubai Police traffic technologies department </a:t>
                      </a:r>
                      <a:endParaRPr b="0" i="0" u="none" cap="none" strike="noStrike">
                        <a:solidFill>
                          <a:srgbClr val="000000"/>
                        </a:solidFill>
                        <a:latin typeface="Calibri"/>
                        <a:ea typeface="Calibri"/>
                        <a:cs typeface="Calibri"/>
                        <a:sym typeface="Calibri"/>
                      </a:endParaRPr>
                    </a:p>
                  </a:txBody>
                  <a:tcPr marT="9125" marB="0" marR="9125" marL="9125" anchor="ctr"/>
                </a:tc>
              </a:tr>
              <a:tr h="320400">
                <a:tc vMerge="1"/>
                <a:tc>
                  <a:txBody>
                    <a:bodyPr/>
                    <a:lstStyle/>
                    <a:p>
                      <a:pPr indent="0" lvl="0" marL="0" marR="0" rtl="0" algn="ctr">
                        <a:spcBef>
                          <a:spcPts val="0"/>
                        </a:spcBef>
                        <a:spcAft>
                          <a:spcPts val="0"/>
                        </a:spcAft>
                        <a:buNone/>
                      </a:pPr>
                      <a:r>
                        <a:rPr lang="en-US" u="sng" cap="none" strike="noStrike">
                          <a:solidFill>
                            <a:schemeClr val="hlink"/>
                          </a:solidFill>
                          <a:hlinkClick r:id="rId4"/>
                        </a:rPr>
                        <a:t>Smart meeting room and II&amp;T</a:t>
                      </a:r>
                      <a:endParaRPr b="0" i="0" u="none" cap="none" strike="noStrike">
                        <a:solidFill>
                          <a:srgbClr val="000000"/>
                        </a:solidFill>
                        <a:latin typeface="Calibri"/>
                        <a:ea typeface="Calibri"/>
                        <a:cs typeface="Calibri"/>
                        <a:sym typeface="Calibri"/>
                      </a:endParaRPr>
                    </a:p>
                  </a:txBody>
                  <a:tcPr marT="9125" marB="0" marR="9125" marL="9125" anchor="ctr"/>
                </a:tc>
                <a:tc>
                  <a:txBody>
                    <a:bodyPr/>
                    <a:lstStyle/>
                    <a:p>
                      <a:pPr indent="0" lvl="0" marL="0" marR="0" rtl="0" algn="ctr">
                        <a:spcBef>
                          <a:spcPts val="0"/>
                        </a:spcBef>
                        <a:spcAft>
                          <a:spcPts val="0"/>
                        </a:spcAft>
                        <a:buNone/>
                      </a:pPr>
                      <a:r>
                        <a:rPr lang="en-US" u="none" cap="none" strike="noStrike"/>
                        <a:t>DP World</a:t>
                      </a:r>
                      <a:endParaRPr b="0" i="0" u="none" cap="none" strike="noStrike">
                        <a:solidFill>
                          <a:srgbClr val="000000"/>
                        </a:solidFill>
                        <a:latin typeface="Calibri"/>
                        <a:ea typeface="Calibri"/>
                        <a:cs typeface="Calibri"/>
                        <a:sym typeface="Calibri"/>
                      </a:endParaRPr>
                    </a:p>
                  </a:txBody>
                  <a:tcPr marT="9125" marB="0" marR="9125" marL="9125" anchor="ctr"/>
                </a:tc>
              </a:tr>
              <a:tr h="320400">
                <a:tc vMerge="1"/>
                <a:tc>
                  <a:txBody>
                    <a:bodyPr/>
                    <a:lstStyle/>
                    <a:p>
                      <a:pPr indent="0" lvl="0" marL="0" marR="0" rtl="0" algn="ctr">
                        <a:spcBef>
                          <a:spcPts val="0"/>
                        </a:spcBef>
                        <a:spcAft>
                          <a:spcPts val="0"/>
                        </a:spcAft>
                        <a:buNone/>
                      </a:pPr>
                      <a:r>
                        <a:rPr b="0" i="0" lang="en-US" u="none" cap="none" strike="noStrike">
                          <a:solidFill>
                            <a:srgbClr val="000000"/>
                          </a:solidFill>
                          <a:latin typeface="Calibri"/>
                          <a:ea typeface="Calibri"/>
                          <a:cs typeface="Calibri"/>
                          <a:sym typeface="Calibri"/>
                        </a:rPr>
                        <a:t>Power spike monitoring</a:t>
                      </a:r>
                      <a:endParaRPr/>
                    </a:p>
                  </a:txBody>
                  <a:tcPr marT="9125" marB="0" marR="9125" marL="9125" anchor="ctr"/>
                </a:tc>
                <a:tc>
                  <a:txBody>
                    <a:bodyPr/>
                    <a:lstStyle/>
                    <a:p>
                      <a:pPr indent="0" lvl="0" marL="0" marR="0" rtl="0" algn="ctr">
                        <a:spcBef>
                          <a:spcPts val="0"/>
                        </a:spcBef>
                        <a:spcAft>
                          <a:spcPts val="0"/>
                        </a:spcAft>
                        <a:buNone/>
                      </a:pPr>
                      <a:r>
                        <a:rPr b="0" i="0" lang="en-US" u="none" cap="none" strike="noStrike">
                          <a:solidFill>
                            <a:srgbClr val="000000"/>
                          </a:solidFill>
                          <a:latin typeface="Calibri"/>
                          <a:ea typeface="Calibri"/>
                          <a:cs typeface="Calibri"/>
                          <a:sym typeface="Calibri"/>
                        </a:rPr>
                        <a:t>Dubai Properties</a:t>
                      </a:r>
                      <a:endParaRPr/>
                    </a:p>
                  </a:txBody>
                  <a:tcPr marT="9125" marB="0" marR="9125" marL="9125" anchor="ctr"/>
                </a:tc>
              </a:tr>
              <a:tr h="334275">
                <a:tc vMerge="1"/>
                <a:tc>
                  <a:txBody>
                    <a:bodyPr/>
                    <a:lstStyle/>
                    <a:p>
                      <a:pPr indent="0" lvl="0" marL="0" marR="0" rtl="0" algn="ctr">
                        <a:spcBef>
                          <a:spcPts val="0"/>
                        </a:spcBef>
                        <a:spcAft>
                          <a:spcPts val="0"/>
                        </a:spcAft>
                        <a:buNone/>
                      </a:pPr>
                      <a:r>
                        <a:rPr lang="en-US" u="sng" cap="none" strike="noStrike">
                          <a:solidFill>
                            <a:schemeClr val="hlink"/>
                          </a:solidFill>
                          <a:hlinkClick r:id="rId5"/>
                        </a:rPr>
                        <a:t>Facial Recognition &amp; ANPR for Drone</a:t>
                      </a:r>
                      <a:endParaRPr b="0" i="0" u="none" cap="none" strike="noStrike">
                        <a:solidFill>
                          <a:srgbClr val="000000"/>
                        </a:solidFill>
                        <a:latin typeface="Calibri"/>
                        <a:ea typeface="Calibri"/>
                        <a:cs typeface="Calibri"/>
                        <a:sym typeface="Calibri"/>
                      </a:endParaRPr>
                    </a:p>
                  </a:txBody>
                  <a:tcPr marT="9125" marB="0" marR="9125" marL="9125" anchor="ctr"/>
                </a:tc>
                <a:tc>
                  <a:txBody>
                    <a:bodyPr/>
                    <a:lstStyle/>
                    <a:p>
                      <a:pPr indent="0" lvl="0" marL="0" marR="0" rtl="0" algn="ctr">
                        <a:spcBef>
                          <a:spcPts val="0"/>
                        </a:spcBef>
                        <a:spcAft>
                          <a:spcPts val="0"/>
                        </a:spcAft>
                        <a:buNone/>
                      </a:pPr>
                      <a:r>
                        <a:rPr lang="en-US" u="none" cap="none" strike="noStrike"/>
                        <a:t>Dubai Police Operation Department </a:t>
                      </a:r>
                      <a:endParaRPr b="0" i="0" u="none" cap="none" strike="noStrike">
                        <a:solidFill>
                          <a:srgbClr val="000000"/>
                        </a:solidFill>
                        <a:latin typeface="Calibri"/>
                        <a:ea typeface="Calibri"/>
                        <a:cs typeface="Calibri"/>
                        <a:sym typeface="Calibri"/>
                      </a:endParaRPr>
                    </a:p>
                  </a:txBody>
                  <a:tcPr marT="9125" marB="0" marR="9125" marL="9125" anchor="ctr"/>
                </a:tc>
              </a:tr>
              <a:tr h="240675">
                <a:tc vMerge="1"/>
                <a:tc>
                  <a:txBody>
                    <a:bodyPr/>
                    <a:lstStyle/>
                    <a:p>
                      <a:pPr indent="0" lvl="0" marL="0" marR="0" rtl="0" algn="ctr">
                        <a:spcBef>
                          <a:spcPts val="0"/>
                        </a:spcBef>
                        <a:spcAft>
                          <a:spcPts val="0"/>
                        </a:spcAft>
                        <a:buNone/>
                      </a:pPr>
                      <a:r>
                        <a:rPr lang="en-US" u="none" cap="none" strike="noStrike"/>
                        <a:t>ANPR </a:t>
                      </a:r>
                      <a:endParaRPr b="0" i="0" u="none" cap="none" strike="noStrike">
                        <a:solidFill>
                          <a:srgbClr val="000000"/>
                        </a:solidFill>
                        <a:latin typeface="Calibri"/>
                        <a:ea typeface="Calibri"/>
                        <a:cs typeface="Calibri"/>
                        <a:sym typeface="Calibri"/>
                      </a:endParaRPr>
                    </a:p>
                  </a:txBody>
                  <a:tcPr marT="9125" marB="0" marR="9125" marL="9125" anchor="ctr"/>
                </a:tc>
                <a:tc>
                  <a:txBody>
                    <a:bodyPr/>
                    <a:lstStyle/>
                    <a:p>
                      <a:pPr indent="0" lvl="0" marL="0" marR="0" rtl="0" algn="ctr">
                        <a:spcBef>
                          <a:spcPts val="0"/>
                        </a:spcBef>
                        <a:spcAft>
                          <a:spcPts val="0"/>
                        </a:spcAft>
                        <a:buNone/>
                      </a:pPr>
                      <a:r>
                        <a:rPr lang="en-US" u="none" cap="none" strike="noStrike"/>
                        <a:t>Dubai Police Operation Department </a:t>
                      </a:r>
                      <a:endParaRPr b="0" i="0" u="none" cap="none" strike="noStrike">
                        <a:solidFill>
                          <a:srgbClr val="000000"/>
                        </a:solidFill>
                        <a:latin typeface="Calibri"/>
                        <a:ea typeface="Calibri"/>
                        <a:cs typeface="Calibri"/>
                        <a:sym typeface="Calibri"/>
                      </a:endParaRPr>
                    </a:p>
                  </a:txBody>
                  <a:tcPr marT="9125" marB="0" marR="9125" marL="9125" anchor="ctr"/>
                </a:tc>
              </a:tr>
              <a:tr h="496975">
                <a:tc vMerge="1"/>
                <a:tc>
                  <a:txBody>
                    <a:bodyPr/>
                    <a:lstStyle/>
                    <a:p>
                      <a:pPr indent="0" lvl="0" marL="0" marR="0" rtl="0" algn="ctr">
                        <a:spcBef>
                          <a:spcPts val="0"/>
                        </a:spcBef>
                        <a:spcAft>
                          <a:spcPts val="0"/>
                        </a:spcAft>
                        <a:buNone/>
                      </a:pPr>
                      <a:r>
                        <a:rPr lang="en-US" u="none" cap="none" strike="noStrike"/>
                        <a:t>Distracted Driver behavior detection for Officers inside Police Patrol</a:t>
                      </a:r>
                      <a:endParaRPr b="0" i="0" u="none" cap="none" strike="noStrike">
                        <a:solidFill>
                          <a:srgbClr val="000000"/>
                        </a:solidFill>
                        <a:latin typeface="Calibri"/>
                        <a:ea typeface="Calibri"/>
                        <a:cs typeface="Calibri"/>
                        <a:sym typeface="Calibri"/>
                      </a:endParaRPr>
                    </a:p>
                  </a:txBody>
                  <a:tcPr marT="9125" marB="0" marR="9125" marL="9125" anchor="ctr"/>
                </a:tc>
                <a:tc>
                  <a:txBody>
                    <a:bodyPr/>
                    <a:lstStyle/>
                    <a:p>
                      <a:pPr indent="0" lvl="0" marL="0" marR="0" rtl="0" algn="ctr">
                        <a:spcBef>
                          <a:spcPts val="0"/>
                        </a:spcBef>
                        <a:spcAft>
                          <a:spcPts val="0"/>
                        </a:spcAft>
                        <a:buNone/>
                      </a:pPr>
                      <a:r>
                        <a:rPr lang="en-US" u="none" cap="none" strike="noStrike"/>
                        <a:t>Dubai Police Operation Department </a:t>
                      </a:r>
                      <a:endParaRPr b="0" i="0" u="none" cap="none" strike="noStrike">
                        <a:solidFill>
                          <a:srgbClr val="000000"/>
                        </a:solidFill>
                        <a:latin typeface="Calibri"/>
                        <a:ea typeface="Calibri"/>
                        <a:cs typeface="Calibri"/>
                        <a:sym typeface="Calibri"/>
                      </a:endParaRPr>
                    </a:p>
                  </a:txBody>
                  <a:tcPr marT="9125" marB="0" marR="9125" marL="9125" anchor="ctr"/>
                </a:tc>
              </a:tr>
              <a:tr h="240675">
                <a:tc vMerge="1"/>
                <a:tc>
                  <a:txBody>
                    <a:bodyPr/>
                    <a:lstStyle/>
                    <a:p>
                      <a:pPr indent="0" lvl="0" marL="0" marR="0" rtl="0" algn="ctr">
                        <a:spcBef>
                          <a:spcPts val="0"/>
                        </a:spcBef>
                        <a:spcAft>
                          <a:spcPts val="0"/>
                        </a:spcAft>
                        <a:buNone/>
                      </a:pPr>
                      <a:r>
                        <a:rPr lang="en-US" cap="none" strike="noStrike"/>
                        <a:t>Distracted Driver detection </a:t>
                      </a:r>
                      <a:endParaRPr b="0" i="0" u="none" cap="none" strike="noStrike">
                        <a:solidFill>
                          <a:srgbClr val="000000"/>
                        </a:solidFill>
                        <a:latin typeface="Calibri"/>
                        <a:ea typeface="Calibri"/>
                        <a:cs typeface="Calibri"/>
                        <a:sym typeface="Calibri"/>
                      </a:endParaRPr>
                    </a:p>
                  </a:txBody>
                  <a:tcPr marT="9125" marB="0" marR="9125" marL="9125" anchor="ctr"/>
                </a:tc>
                <a:tc>
                  <a:txBody>
                    <a:bodyPr/>
                    <a:lstStyle/>
                    <a:p>
                      <a:pPr indent="0" lvl="0" marL="0" marR="0" rtl="0" algn="ctr">
                        <a:spcBef>
                          <a:spcPts val="0"/>
                        </a:spcBef>
                        <a:spcAft>
                          <a:spcPts val="0"/>
                        </a:spcAft>
                        <a:buNone/>
                      </a:pPr>
                      <a:r>
                        <a:rPr lang="en-US" u="none" cap="none" strike="noStrike"/>
                        <a:t>Dubai Police AI Department </a:t>
                      </a:r>
                      <a:endParaRPr b="0" i="0" u="none" cap="none" strike="noStrike">
                        <a:solidFill>
                          <a:srgbClr val="000000"/>
                        </a:solidFill>
                        <a:latin typeface="Calibri"/>
                        <a:ea typeface="Calibri"/>
                        <a:cs typeface="Calibri"/>
                        <a:sym typeface="Calibri"/>
                      </a:endParaRPr>
                    </a:p>
                  </a:txBody>
                  <a:tcPr marT="9125" marB="0" marR="9125" marL="9125" anchor="ctr"/>
                </a:tc>
              </a:tr>
              <a:tr h="240675">
                <a:tc vMerge="1"/>
                <a:tc>
                  <a:txBody>
                    <a:bodyPr/>
                    <a:lstStyle/>
                    <a:p>
                      <a:pPr indent="0" lvl="0" marL="0" marR="0" rtl="0" algn="ctr">
                        <a:spcBef>
                          <a:spcPts val="0"/>
                        </a:spcBef>
                        <a:spcAft>
                          <a:spcPts val="0"/>
                        </a:spcAft>
                        <a:buNone/>
                      </a:pPr>
                      <a:r>
                        <a:rPr lang="en-US" u="none" cap="none" strike="noStrike"/>
                        <a:t>Intelligence Police vehicle System </a:t>
                      </a:r>
                      <a:endParaRPr b="0" i="0" u="none" cap="none" strike="noStrike">
                        <a:solidFill>
                          <a:srgbClr val="000000"/>
                        </a:solidFill>
                        <a:latin typeface="Calibri"/>
                        <a:ea typeface="Calibri"/>
                        <a:cs typeface="Calibri"/>
                        <a:sym typeface="Calibri"/>
                      </a:endParaRPr>
                    </a:p>
                  </a:txBody>
                  <a:tcPr marT="9125" marB="0" marR="9125" marL="9125" anchor="ctr"/>
                </a:tc>
                <a:tc>
                  <a:txBody>
                    <a:bodyPr/>
                    <a:lstStyle/>
                    <a:p>
                      <a:pPr indent="0" lvl="0" marL="0" marR="0" rtl="0" algn="ctr">
                        <a:spcBef>
                          <a:spcPts val="0"/>
                        </a:spcBef>
                        <a:spcAft>
                          <a:spcPts val="0"/>
                        </a:spcAft>
                        <a:buNone/>
                      </a:pPr>
                      <a:r>
                        <a:rPr lang="en-US" u="none" cap="none" strike="noStrike"/>
                        <a:t>Abu Dhabi Police </a:t>
                      </a:r>
                      <a:endParaRPr b="0" i="0" u="none" cap="none" strike="noStrike">
                        <a:solidFill>
                          <a:srgbClr val="000000"/>
                        </a:solidFill>
                        <a:latin typeface="Calibri"/>
                        <a:ea typeface="Calibri"/>
                        <a:cs typeface="Calibri"/>
                        <a:sym typeface="Calibri"/>
                      </a:endParaRPr>
                    </a:p>
                  </a:txBody>
                  <a:tcPr marT="9125" marB="0" marR="9125" marL="9125" anchor="ctr"/>
                </a:tc>
              </a:tr>
              <a:tr h="334275">
                <a:tc vMerge="1"/>
                <a:tc>
                  <a:txBody>
                    <a:bodyPr/>
                    <a:lstStyle/>
                    <a:p>
                      <a:pPr indent="0" lvl="0" marL="0" marR="0" rtl="0" algn="ctr">
                        <a:spcBef>
                          <a:spcPts val="0"/>
                        </a:spcBef>
                        <a:spcAft>
                          <a:spcPts val="0"/>
                        </a:spcAft>
                        <a:buNone/>
                      </a:pPr>
                      <a:r>
                        <a:rPr lang="en-US" cap="none" strike="noStrike"/>
                        <a:t>Smart Police Patrol </a:t>
                      </a:r>
                      <a:endParaRPr b="0" i="0" u="none" cap="none" strike="noStrike">
                        <a:solidFill>
                          <a:srgbClr val="000000"/>
                        </a:solidFill>
                        <a:latin typeface="Calibri"/>
                        <a:ea typeface="Calibri"/>
                        <a:cs typeface="Calibri"/>
                        <a:sym typeface="Calibri"/>
                      </a:endParaRPr>
                    </a:p>
                  </a:txBody>
                  <a:tcPr marT="9125" marB="0" marR="9125" marL="9125" anchor="ctr"/>
                </a:tc>
                <a:tc>
                  <a:txBody>
                    <a:bodyPr/>
                    <a:lstStyle/>
                    <a:p>
                      <a:pPr indent="0" lvl="0" marL="0" marR="0" rtl="0" algn="ctr">
                        <a:spcBef>
                          <a:spcPts val="0"/>
                        </a:spcBef>
                        <a:spcAft>
                          <a:spcPts val="0"/>
                        </a:spcAft>
                        <a:buNone/>
                      </a:pPr>
                      <a:r>
                        <a:rPr lang="en-US" u="none" cap="none" strike="noStrike"/>
                        <a:t>Dubai Police traffic technologies department </a:t>
                      </a:r>
                      <a:endParaRPr b="0" i="0" u="none" cap="none" strike="noStrike">
                        <a:solidFill>
                          <a:srgbClr val="000000"/>
                        </a:solidFill>
                        <a:latin typeface="Calibri"/>
                        <a:ea typeface="Calibri"/>
                        <a:cs typeface="Calibri"/>
                        <a:sym typeface="Calibri"/>
                      </a:endParaRPr>
                    </a:p>
                  </a:txBody>
                  <a:tcPr marT="9125" marB="0" marR="9125" marL="9125" anchor="ctr"/>
                </a:tc>
              </a:tr>
              <a:tr h="240675">
                <a:tc vMerge="1"/>
                <a:tc>
                  <a:txBody>
                    <a:bodyPr/>
                    <a:lstStyle/>
                    <a:p>
                      <a:pPr indent="0" lvl="0" marL="0" marR="0" rtl="0" algn="ctr">
                        <a:spcBef>
                          <a:spcPts val="0"/>
                        </a:spcBef>
                        <a:spcAft>
                          <a:spcPts val="0"/>
                        </a:spcAft>
                        <a:buNone/>
                      </a:pPr>
                      <a:r>
                        <a:rPr b="0" i="0" lang="en-US" u="none" cap="none" strike="noStrike">
                          <a:solidFill>
                            <a:srgbClr val="000000"/>
                          </a:solidFill>
                          <a:latin typeface="Calibri"/>
                          <a:ea typeface="Calibri"/>
                          <a:cs typeface="Calibri"/>
                          <a:sym typeface="Calibri"/>
                        </a:rPr>
                        <a:t>Smart Sign-in </a:t>
                      </a:r>
                      <a:endParaRPr/>
                    </a:p>
                  </a:txBody>
                  <a:tcPr marT="9125" marB="0" marR="9125" marL="9125" anchor="ctr"/>
                </a:tc>
                <a:tc>
                  <a:txBody>
                    <a:bodyPr/>
                    <a:lstStyle/>
                    <a:p>
                      <a:pPr indent="0" lvl="0" marL="0" marR="0" rtl="0" algn="ctr">
                        <a:spcBef>
                          <a:spcPts val="0"/>
                        </a:spcBef>
                        <a:spcAft>
                          <a:spcPts val="0"/>
                        </a:spcAft>
                        <a:buNone/>
                      </a:pPr>
                      <a:r>
                        <a:rPr b="0" i="0" lang="en-US" u="none" cap="none" strike="noStrike">
                          <a:solidFill>
                            <a:srgbClr val="000000"/>
                          </a:solidFill>
                          <a:latin typeface="Calibri"/>
                          <a:ea typeface="Calibri"/>
                          <a:cs typeface="Calibri"/>
                          <a:sym typeface="Calibri"/>
                        </a:rPr>
                        <a:t>DP World </a:t>
                      </a:r>
                      <a:endParaRPr/>
                    </a:p>
                  </a:txBody>
                  <a:tcPr marT="9125" marB="0" marR="9125" marL="9125" anchor="ctr"/>
                </a:tc>
              </a:tr>
              <a:tr h="240675">
                <a:tc vMerge="1"/>
                <a:tc>
                  <a:txBody>
                    <a:bodyPr/>
                    <a:lstStyle/>
                    <a:p>
                      <a:pPr indent="0" lvl="0" marL="0" marR="0" rtl="0" algn="ctr">
                        <a:spcBef>
                          <a:spcPts val="0"/>
                        </a:spcBef>
                        <a:spcAft>
                          <a:spcPts val="0"/>
                        </a:spcAft>
                        <a:buNone/>
                      </a:pPr>
                      <a:r>
                        <a:rPr lang="en-US" u="none" cap="none" strike="noStrike"/>
                        <a:t>Truck Waste Management system </a:t>
                      </a:r>
                      <a:endParaRPr b="0" i="0" u="none" cap="none" strike="noStrike">
                        <a:solidFill>
                          <a:srgbClr val="000000"/>
                        </a:solidFill>
                        <a:latin typeface="Calibri"/>
                        <a:ea typeface="Calibri"/>
                        <a:cs typeface="Calibri"/>
                        <a:sym typeface="Calibri"/>
                      </a:endParaRPr>
                    </a:p>
                  </a:txBody>
                  <a:tcPr marT="9125" marB="0" marR="9125" marL="9125" anchor="ctr"/>
                </a:tc>
                <a:tc>
                  <a:txBody>
                    <a:bodyPr/>
                    <a:lstStyle/>
                    <a:p>
                      <a:pPr indent="0" lvl="0" marL="0" marR="0" rtl="0" algn="ctr">
                        <a:spcBef>
                          <a:spcPts val="0"/>
                        </a:spcBef>
                        <a:spcAft>
                          <a:spcPts val="0"/>
                        </a:spcAft>
                        <a:buNone/>
                      </a:pPr>
                      <a:r>
                        <a:rPr lang="en-US" u="none" cap="none" strike="noStrike"/>
                        <a:t>Sharjah Municipality </a:t>
                      </a:r>
                      <a:endParaRPr b="0" i="0" u="none" cap="none" strike="noStrike">
                        <a:solidFill>
                          <a:srgbClr val="000000"/>
                        </a:solidFill>
                        <a:latin typeface="Calibri"/>
                        <a:ea typeface="Calibri"/>
                        <a:cs typeface="Calibri"/>
                        <a:sym typeface="Calibri"/>
                      </a:endParaRPr>
                    </a:p>
                  </a:txBody>
                  <a:tcPr marT="9125" marB="0" marR="9125" marL="9125" anchor="ct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1" name="Shape 271"/>
        <p:cNvGrpSpPr/>
        <p:nvPr/>
      </p:nvGrpSpPr>
      <p:grpSpPr>
        <a:xfrm>
          <a:off x="0" y="0"/>
          <a:ext cx="0" cy="0"/>
          <a:chOff x="0" y="0"/>
          <a:chExt cx="0" cy="0"/>
        </a:xfrm>
      </p:grpSpPr>
      <p:pic>
        <p:nvPicPr>
          <p:cNvPr id="272" name="Google Shape;272;p36"/>
          <p:cNvPicPr preferRelativeResize="0"/>
          <p:nvPr/>
        </p:nvPicPr>
        <p:blipFill rotWithShape="1">
          <a:blip r:embed="rId3">
            <a:alphaModFix/>
          </a:blip>
          <a:srcRect b="0" l="47371" r="0" t="0"/>
          <a:stretch/>
        </p:blipFill>
        <p:spPr>
          <a:xfrm>
            <a:off x="5775426" y="0"/>
            <a:ext cx="6416576" cy="6858000"/>
          </a:xfrm>
          <a:prstGeom prst="rect">
            <a:avLst/>
          </a:prstGeom>
          <a:noFill/>
          <a:ln>
            <a:noFill/>
          </a:ln>
        </p:spPr>
      </p:pic>
      <p:cxnSp>
        <p:nvCxnSpPr>
          <p:cNvPr id="273" name="Google Shape;273;p36"/>
          <p:cNvCxnSpPr/>
          <p:nvPr/>
        </p:nvCxnSpPr>
        <p:spPr>
          <a:xfrm>
            <a:off x="655320" y="2316480"/>
            <a:ext cx="4572000" cy="0"/>
          </a:xfrm>
          <a:prstGeom prst="straightConnector1">
            <a:avLst/>
          </a:prstGeom>
          <a:noFill/>
          <a:ln cap="sq" cmpd="sng" w="19050">
            <a:solidFill>
              <a:schemeClr val="dk1"/>
            </a:solidFill>
            <a:prstDash val="solid"/>
            <a:miter lim="800000"/>
            <a:headEnd len="sm" w="sm" type="none"/>
            <a:tailEnd len="sm" w="sm" type="none"/>
          </a:ln>
        </p:spPr>
      </p:cxnSp>
      <p:sp>
        <p:nvSpPr>
          <p:cNvPr id="274" name="Google Shape;274;p36"/>
          <p:cNvSpPr txBox="1"/>
          <p:nvPr>
            <p:ph type="title"/>
          </p:nvPr>
        </p:nvSpPr>
        <p:spPr>
          <a:xfrm>
            <a:off x="655320" y="365125"/>
            <a:ext cx="5120114" cy="169279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E4964"/>
              </a:buClr>
              <a:buSzPts val="4400"/>
              <a:buFont typeface="Calibri"/>
              <a:buNone/>
            </a:pPr>
            <a:r>
              <a:rPr lang="en-US">
                <a:solidFill>
                  <a:srgbClr val="1E4964"/>
                </a:solidFill>
              </a:rPr>
              <a:t>Offering</a:t>
            </a:r>
            <a:endParaRPr/>
          </a:p>
        </p:txBody>
      </p:sp>
      <p:sp>
        <p:nvSpPr>
          <p:cNvPr id="275" name="Google Shape;275;p36"/>
          <p:cNvSpPr txBox="1"/>
          <p:nvPr>
            <p:ph idx="1" type="body"/>
          </p:nvPr>
        </p:nvSpPr>
        <p:spPr>
          <a:xfrm>
            <a:off x="655321" y="2575034"/>
            <a:ext cx="5467183" cy="346222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rgbClr val="1E4964"/>
              </a:buClr>
              <a:buSzPts val="2000"/>
              <a:buChar char="•"/>
            </a:pPr>
            <a:r>
              <a:rPr lang="en-US" sz="2000">
                <a:solidFill>
                  <a:srgbClr val="1E4964"/>
                </a:solidFill>
                <a:latin typeface="Helvetica Neue"/>
                <a:ea typeface="Helvetica Neue"/>
                <a:cs typeface="Helvetica Neue"/>
                <a:sym typeface="Helvetica Neue"/>
              </a:rPr>
              <a:t>I-Trac </a:t>
            </a:r>
            <a:endParaRPr/>
          </a:p>
          <a:p>
            <a:pPr indent="-101600" lvl="0" marL="228600" rtl="0" algn="l">
              <a:lnSpc>
                <a:spcPct val="90000"/>
              </a:lnSpc>
              <a:spcBef>
                <a:spcPts val="1000"/>
              </a:spcBef>
              <a:spcAft>
                <a:spcPts val="0"/>
              </a:spcAft>
              <a:buClr>
                <a:schemeClr val="dk1"/>
              </a:buClr>
              <a:buSzPts val="2000"/>
              <a:buNone/>
            </a:pPr>
            <a:r>
              <a:t/>
            </a:r>
            <a:endParaRPr sz="2000">
              <a:solidFill>
                <a:srgbClr val="1E4964"/>
              </a:solidFill>
              <a:latin typeface="Helvetica Neue"/>
              <a:ea typeface="Helvetica Neue"/>
              <a:cs typeface="Helvetica Neue"/>
              <a:sym typeface="Helvetica Neue"/>
            </a:endParaRPr>
          </a:p>
          <a:p>
            <a:pPr indent="-228600" lvl="0" marL="228600" rtl="0" algn="l">
              <a:lnSpc>
                <a:spcPct val="90000"/>
              </a:lnSpc>
              <a:spcBef>
                <a:spcPts val="1000"/>
              </a:spcBef>
              <a:spcAft>
                <a:spcPts val="0"/>
              </a:spcAft>
              <a:buClr>
                <a:srgbClr val="1E4964"/>
              </a:buClr>
              <a:buSzPts val="2000"/>
              <a:buChar char="•"/>
            </a:pPr>
            <a:r>
              <a:rPr lang="en-US" sz="2000">
                <a:solidFill>
                  <a:srgbClr val="1E4964"/>
                </a:solidFill>
                <a:latin typeface="Helvetica Neue"/>
                <a:ea typeface="Helvetica Neue"/>
                <a:cs typeface="Helvetica Neue"/>
                <a:sym typeface="Helvetica Neue"/>
              </a:rPr>
              <a:t>Plug and Play Patrol (P3)</a:t>
            </a:r>
            <a:endParaRPr/>
          </a:p>
          <a:p>
            <a:pPr indent="-101600" lvl="0" marL="228600" rtl="0" algn="l">
              <a:lnSpc>
                <a:spcPct val="90000"/>
              </a:lnSpc>
              <a:spcBef>
                <a:spcPts val="1000"/>
              </a:spcBef>
              <a:spcAft>
                <a:spcPts val="0"/>
              </a:spcAft>
              <a:buClr>
                <a:schemeClr val="dk1"/>
              </a:buClr>
              <a:buSzPts val="2000"/>
              <a:buNone/>
            </a:pPr>
            <a:r>
              <a:t/>
            </a:r>
            <a:endParaRPr sz="2000">
              <a:solidFill>
                <a:srgbClr val="1E4964"/>
              </a:solidFill>
              <a:latin typeface="Helvetica Neue"/>
              <a:ea typeface="Helvetica Neue"/>
              <a:cs typeface="Helvetica Neue"/>
              <a:sym typeface="Helvetica Neue"/>
            </a:endParaRPr>
          </a:p>
          <a:p>
            <a:pPr indent="-228600" lvl="0" marL="228600" rtl="0" algn="l">
              <a:lnSpc>
                <a:spcPct val="90000"/>
              </a:lnSpc>
              <a:spcBef>
                <a:spcPts val="1000"/>
              </a:spcBef>
              <a:spcAft>
                <a:spcPts val="0"/>
              </a:spcAft>
              <a:buClr>
                <a:srgbClr val="1E4964"/>
              </a:buClr>
              <a:buSzPts val="2000"/>
              <a:buChar char="•"/>
            </a:pPr>
            <a:r>
              <a:rPr lang="en-US" sz="2000" u="sng">
                <a:solidFill>
                  <a:schemeClr val="hlink"/>
                </a:solidFill>
                <a:latin typeface="Helvetica Neue"/>
                <a:ea typeface="Helvetica Neue"/>
                <a:cs typeface="Helvetica Neue"/>
                <a:sym typeface="Helvetica Neue"/>
                <a:hlinkClick r:id="rId4"/>
              </a:rPr>
              <a:t>HORUS</a:t>
            </a:r>
            <a:endParaRPr/>
          </a:p>
          <a:p>
            <a:pPr indent="0" lvl="0" marL="0" rtl="0" algn="l">
              <a:lnSpc>
                <a:spcPct val="90000"/>
              </a:lnSpc>
              <a:spcBef>
                <a:spcPts val="1000"/>
              </a:spcBef>
              <a:spcAft>
                <a:spcPts val="0"/>
              </a:spcAft>
              <a:buClr>
                <a:schemeClr val="dk1"/>
              </a:buClr>
              <a:buSzPts val="1800"/>
              <a:buNone/>
            </a:pPr>
            <a:r>
              <a:rPr lang="en-US" sz="1800" u="sng">
                <a:solidFill>
                  <a:schemeClr val="hlink"/>
                </a:solidFill>
                <a:hlinkClick r:id="rId5"/>
              </a:rPr>
              <a:t>Click here for detailed product descriptions.</a:t>
            </a:r>
            <a:endParaRPr sz="1800"/>
          </a:p>
          <a:p>
            <a:pPr indent="-114300" lvl="0" marL="228600" rtl="0" algn="l">
              <a:lnSpc>
                <a:spcPct val="90000"/>
              </a:lnSpc>
              <a:spcBef>
                <a:spcPts val="1000"/>
              </a:spcBef>
              <a:spcAft>
                <a:spcPts val="0"/>
              </a:spcAft>
              <a:buClr>
                <a:schemeClr val="dk1"/>
              </a:buClr>
              <a:buSzPts val="1800"/>
              <a:buNone/>
            </a:pPr>
            <a:r>
              <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9" name="Shape 279"/>
        <p:cNvGrpSpPr/>
        <p:nvPr/>
      </p:nvGrpSpPr>
      <p:grpSpPr>
        <a:xfrm>
          <a:off x="0" y="0"/>
          <a:ext cx="0" cy="0"/>
          <a:chOff x="0" y="0"/>
          <a:chExt cx="0" cy="0"/>
        </a:xfrm>
      </p:grpSpPr>
      <p:pic>
        <p:nvPicPr>
          <p:cNvPr id="280" name="Google Shape;280;p37"/>
          <p:cNvPicPr preferRelativeResize="0"/>
          <p:nvPr/>
        </p:nvPicPr>
        <p:blipFill rotWithShape="1">
          <a:blip r:embed="rId3">
            <a:alphaModFix/>
          </a:blip>
          <a:srcRect b="0" l="47371" r="0" t="0"/>
          <a:stretch/>
        </p:blipFill>
        <p:spPr>
          <a:xfrm>
            <a:off x="5775424" y="0"/>
            <a:ext cx="6416576" cy="6858000"/>
          </a:xfrm>
          <a:prstGeom prst="rect">
            <a:avLst/>
          </a:prstGeom>
          <a:noFill/>
          <a:ln>
            <a:noFill/>
          </a:ln>
        </p:spPr>
      </p:pic>
      <p:cxnSp>
        <p:nvCxnSpPr>
          <p:cNvPr id="281" name="Google Shape;281;p37"/>
          <p:cNvCxnSpPr/>
          <p:nvPr/>
        </p:nvCxnSpPr>
        <p:spPr>
          <a:xfrm>
            <a:off x="655320" y="2316480"/>
            <a:ext cx="4572000" cy="0"/>
          </a:xfrm>
          <a:prstGeom prst="straightConnector1">
            <a:avLst/>
          </a:prstGeom>
          <a:noFill/>
          <a:ln cap="sq" cmpd="sng" w="19050">
            <a:solidFill>
              <a:schemeClr val="dk1"/>
            </a:solidFill>
            <a:prstDash val="solid"/>
            <a:miter lim="800000"/>
            <a:headEnd len="sm" w="sm" type="none"/>
            <a:tailEnd len="sm" w="sm" type="none"/>
          </a:ln>
        </p:spPr>
      </p:cxnSp>
      <p:sp>
        <p:nvSpPr>
          <p:cNvPr id="282" name="Google Shape;282;p37"/>
          <p:cNvSpPr txBox="1"/>
          <p:nvPr>
            <p:ph type="title"/>
          </p:nvPr>
        </p:nvSpPr>
        <p:spPr>
          <a:xfrm>
            <a:off x="655320" y="365125"/>
            <a:ext cx="5120114" cy="169279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E4964"/>
              </a:buClr>
              <a:buSzPts val="4400"/>
              <a:buFont typeface="Calibri"/>
              <a:buNone/>
            </a:pPr>
            <a:r>
              <a:rPr lang="en-US">
                <a:solidFill>
                  <a:srgbClr val="1E4964"/>
                </a:solidFill>
              </a:rPr>
              <a:t>Traction</a:t>
            </a:r>
            <a:endParaRPr/>
          </a:p>
        </p:txBody>
      </p:sp>
      <p:sp>
        <p:nvSpPr>
          <p:cNvPr id="283" name="Google Shape;283;p37"/>
          <p:cNvSpPr txBox="1"/>
          <p:nvPr>
            <p:ph idx="1" type="body"/>
          </p:nvPr>
        </p:nvSpPr>
        <p:spPr>
          <a:xfrm>
            <a:off x="479200" y="2824875"/>
            <a:ext cx="6147000" cy="3071700"/>
          </a:xfrm>
          <a:prstGeom prst="rect">
            <a:avLst/>
          </a:prstGeom>
          <a:noFill/>
          <a:ln>
            <a:noFill/>
          </a:ln>
        </p:spPr>
        <p:txBody>
          <a:bodyPr anchorCtr="0" anchor="t" bIns="45700" lIns="91425" spcFirstLastPara="1" rIns="91425" wrap="square" tIns="45700">
            <a:noAutofit/>
          </a:bodyPr>
          <a:lstStyle/>
          <a:p>
            <a:pPr indent="-295275" lvl="0" marL="228600" rtl="0" algn="l">
              <a:lnSpc>
                <a:spcPct val="115000"/>
              </a:lnSpc>
              <a:spcBef>
                <a:spcPts val="0"/>
              </a:spcBef>
              <a:spcAft>
                <a:spcPts val="0"/>
              </a:spcAft>
              <a:buClr>
                <a:srgbClr val="1E4964"/>
              </a:buClr>
              <a:buSzPts val="2000"/>
              <a:buChar char="•"/>
            </a:pPr>
            <a:r>
              <a:rPr lang="en-US" sz="2000">
                <a:solidFill>
                  <a:srgbClr val="1E4964"/>
                </a:solidFill>
                <a:latin typeface="Helvetica Neue"/>
                <a:ea typeface="Helvetica Neue"/>
                <a:cs typeface="Helvetica Neue"/>
                <a:sym typeface="Helvetica Neue"/>
              </a:rPr>
              <a:t>Etisalat Digital Cohort 5 MOU</a:t>
            </a:r>
            <a:endParaRPr sz="2000"/>
          </a:p>
          <a:p>
            <a:pPr indent="-295275" lvl="0" marL="228600" rtl="0" algn="l">
              <a:lnSpc>
                <a:spcPct val="115000"/>
              </a:lnSpc>
              <a:spcBef>
                <a:spcPts val="1000"/>
              </a:spcBef>
              <a:spcAft>
                <a:spcPts val="0"/>
              </a:spcAft>
              <a:buClr>
                <a:srgbClr val="1E4964"/>
              </a:buClr>
              <a:buSzPts val="2000"/>
              <a:buChar char="•"/>
            </a:pPr>
            <a:r>
              <a:rPr lang="en-US" sz="2000">
                <a:solidFill>
                  <a:srgbClr val="1E4964"/>
                </a:solidFill>
                <a:latin typeface="Helvetica Neue"/>
                <a:ea typeface="Helvetica Neue"/>
                <a:cs typeface="Helvetica Neue"/>
                <a:sym typeface="Helvetica Neue"/>
              </a:rPr>
              <a:t>Etisalat Digital 2 PoC’s &amp; 3 in-progress contracts</a:t>
            </a:r>
            <a:endParaRPr sz="2000"/>
          </a:p>
          <a:p>
            <a:pPr indent="-295275" lvl="0" marL="228600" rtl="0" algn="l">
              <a:lnSpc>
                <a:spcPct val="115000"/>
              </a:lnSpc>
              <a:spcBef>
                <a:spcPts val="1000"/>
              </a:spcBef>
              <a:spcAft>
                <a:spcPts val="0"/>
              </a:spcAft>
              <a:buClr>
                <a:srgbClr val="1E4964"/>
              </a:buClr>
              <a:buSzPts val="2000"/>
              <a:buChar char="•"/>
            </a:pPr>
            <a:r>
              <a:rPr lang="en-US" sz="2000">
                <a:solidFill>
                  <a:srgbClr val="1E4964"/>
                </a:solidFill>
                <a:latin typeface="Helvetica Neue"/>
                <a:ea typeface="Helvetica Neue"/>
                <a:cs typeface="Helvetica Neue"/>
                <a:sym typeface="Helvetica Neue"/>
              </a:rPr>
              <a:t>ADNOC – I-Trac-</a:t>
            </a:r>
            <a:endParaRPr sz="2000"/>
          </a:p>
          <a:p>
            <a:pPr indent="-295275" lvl="0" marL="228600" rtl="0" algn="l">
              <a:lnSpc>
                <a:spcPct val="115000"/>
              </a:lnSpc>
              <a:spcBef>
                <a:spcPts val="1000"/>
              </a:spcBef>
              <a:spcAft>
                <a:spcPts val="0"/>
              </a:spcAft>
              <a:buClr>
                <a:srgbClr val="1E4964"/>
              </a:buClr>
              <a:buSzPts val="2000"/>
              <a:buChar char="•"/>
            </a:pPr>
            <a:r>
              <a:rPr lang="en-US" sz="2000">
                <a:solidFill>
                  <a:srgbClr val="1E4964"/>
                </a:solidFill>
                <a:latin typeface="Helvetica Neue"/>
                <a:ea typeface="Helvetica Neue"/>
                <a:cs typeface="Helvetica Neue"/>
                <a:sym typeface="Helvetica Neue"/>
              </a:rPr>
              <a:t>IBM – Global partnership + joint project</a:t>
            </a:r>
            <a:endParaRPr sz="2000"/>
          </a:p>
          <a:p>
            <a:pPr indent="-295275" lvl="0" marL="228600" rtl="0" algn="l">
              <a:lnSpc>
                <a:spcPct val="115000"/>
              </a:lnSpc>
              <a:spcBef>
                <a:spcPts val="1000"/>
              </a:spcBef>
              <a:spcAft>
                <a:spcPts val="0"/>
              </a:spcAft>
              <a:buClr>
                <a:srgbClr val="1E4964"/>
              </a:buClr>
              <a:buSzPts val="2000"/>
              <a:buChar char="•"/>
            </a:pPr>
            <a:r>
              <a:rPr lang="en-US" sz="2000">
                <a:solidFill>
                  <a:srgbClr val="1E4964"/>
                </a:solidFill>
                <a:latin typeface="Helvetica Neue"/>
                <a:ea typeface="Helvetica Neue"/>
                <a:cs typeface="Helvetica Neue"/>
                <a:sym typeface="Helvetica Neue"/>
              </a:rPr>
              <a:t>Dubai Police – HORUS deployed on Emarat Rd</a:t>
            </a:r>
            <a:endParaRPr sz="2000"/>
          </a:p>
          <a:p>
            <a:pPr indent="-295275" lvl="0" marL="228600" rtl="0" algn="l">
              <a:lnSpc>
                <a:spcPct val="115000"/>
              </a:lnSpc>
              <a:spcBef>
                <a:spcPts val="1000"/>
              </a:spcBef>
              <a:spcAft>
                <a:spcPts val="0"/>
              </a:spcAft>
              <a:buClr>
                <a:srgbClr val="1E4964"/>
              </a:buClr>
              <a:buSzPts val="2000"/>
              <a:buChar char="•"/>
            </a:pPr>
            <a:r>
              <a:rPr lang="en-US" sz="2000">
                <a:solidFill>
                  <a:srgbClr val="1E4964"/>
                </a:solidFill>
                <a:latin typeface="Helvetica Neue"/>
                <a:ea typeface="Helvetica Neue"/>
                <a:cs typeface="Helvetica Neue"/>
                <a:sym typeface="Helvetica Neue"/>
              </a:rPr>
              <a:t>Dubai Police - Plug and Play Patrol (P3) MOU</a:t>
            </a:r>
            <a:endParaRPr sz="2000"/>
          </a:p>
          <a:p>
            <a:pPr indent="-295275" lvl="0" marL="228600" rtl="0" algn="l">
              <a:lnSpc>
                <a:spcPct val="115000"/>
              </a:lnSpc>
              <a:spcBef>
                <a:spcPts val="1000"/>
              </a:spcBef>
              <a:spcAft>
                <a:spcPts val="0"/>
              </a:spcAft>
              <a:buClr>
                <a:srgbClr val="1E4964"/>
              </a:buClr>
              <a:buSzPts val="2000"/>
              <a:buChar char="•"/>
            </a:pPr>
            <a:r>
              <a:rPr lang="en-US" sz="2000">
                <a:solidFill>
                  <a:srgbClr val="1E4964"/>
                </a:solidFill>
                <a:latin typeface="Helvetica Neue"/>
                <a:ea typeface="Helvetica Neue"/>
                <a:cs typeface="Helvetica Neue"/>
                <a:sym typeface="Helvetica Neue"/>
              </a:rPr>
              <a:t>Dubai Municipality – Partnership</a:t>
            </a:r>
            <a:endParaRPr sz="2000"/>
          </a:p>
          <a:p>
            <a:pPr indent="-295275" lvl="0" marL="228600" rtl="0" algn="l">
              <a:lnSpc>
                <a:spcPct val="115000"/>
              </a:lnSpc>
              <a:spcBef>
                <a:spcPts val="1000"/>
              </a:spcBef>
              <a:spcAft>
                <a:spcPts val="0"/>
              </a:spcAft>
              <a:buClr>
                <a:srgbClr val="1E4964"/>
              </a:buClr>
              <a:buSzPts val="2000"/>
              <a:buChar char="•"/>
            </a:pPr>
            <a:r>
              <a:rPr lang="en-US" sz="2000">
                <a:solidFill>
                  <a:srgbClr val="1E4964"/>
                </a:solidFill>
                <a:latin typeface="Helvetica Neue"/>
                <a:ea typeface="Helvetica Neue"/>
                <a:cs typeface="Helvetica Neue"/>
                <a:sym typeface="Helvetica Neue"/>
              </a:rPr>
              <a:t>Abu Dhabi Municipality – Partnership</a:t>
            </a:r>
            <a:endParaRPr sz="2000"/>
          </a:p>
          <a:p>
            <a:pPr indent="0" lvl="0" marL="0" rtl="0" algn="l">
              <a:lnSpc>
                <a:spcPct val="115000"/>
              </a:lnSpc>
              <a:spcBef>
                <a:spcPts val="1000"/>
              </a:spcBef>
              <a:spcAft>
                <a:spcPts val="0"/>
              </a:spcAft>
              <a:buNone/>
            </a:pPr>
            <a:r>
              <a:t/>
            </a:r>
            <a:endParaRPr sz="2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7" name="Shape 287"/>
        <p:cNvGrpSpPr/>
        <p:nvPr/>
      </p:nvGrpSpPr>
      <p:grpSpPr>
        <a:xfrm>
          <a:off x="0" y="0"/>
          <a:ext cx="0" cy="0"/>
          <a:chOff x="0" y="0"/>
          <a:chExt cx="0" cy="0"/>
        </a:xfrm>
      </p:grpSpPr>
      <p:pic>
        <p:nvPicPr>
          <p:cNvPr id="288" name="Google Shape;288;p38"/>
          <p:cNvPicPr preferRelativeResize="0"/>
          <p:nvPr/>
        </p:nvPicPr>
        <p:blipFill rotWithShape="1">
          <a:blip r:embed="rId3">
            <a:alphaModFix/>
          </a:blip>
          <a:srcRect b="0" l="47371" r="0" t="0"/>
          <a:stretch/>
        </p:blipFill>
        <p:spPr>
          <a:xfrm>
            <a:off x="5775426" y="0"/>
            <a:ext cx="6416576" cy="6858000"/>
          </a:xfrm>
          <a:prstGeom prst="rect">
            <a:avLst/>
          </a:prstGeom>
          <a:noFill/>
          <a:ln>
            <a:noFill/>
          </a:ln>
        </p:spPr>
      </p:pic>
      <p:cxnSp>
        <p:nvCxnSpPr>
          <p:cNvPr id="289" name="Google Shape;289;p38"/>
          <p:cNvCxnSpPr/>
          <p:nvPr/>
        </p:nvCxnSpPr>
        <p:spPr>
          <a:xfrm>
            <a:off x="655320" y="2316480"/>
            <a:ext cx="4572000" cy="0"/>
          </a:xfrm>
          <a:prstGeom prst="straightConnector1">
            <a:avLst/>
          </a:prstGeom>
          <a:noFill/>
          <a:ln cap="sq" cmpd="sng" w="19050">
            <a:solidFill>
              <a:schemeClr val="dk1"/>
            </a:solidFill>
            <a:prstDash val="solid"/>
            <a:miter lim="800000"/>
            <a:headEnd len="sm" w="sm" type="none"/>
            <a:tailEnd len="sm" w="sm" type="none"/>
          </a:ln>
        </p:spPr>
      </p:cxnSp>
      <p:sp>
        <p:nvSpPr>
          <p:cNvPr id="290" name="Google Shape;290;p38"/>
          <p:cNvSpPr txBox="1"/>
          <p:nvPr>
            <p:ph type="title"/>
          </p:nvPr>
        </p:nvSpPr>
        <p:spPr>
          <a:xfrm>
            <a:off x="655320" y="373950"/>
            <a:ext cx="5120100" cy="1692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E4964"/>
              </a:buClr>
              <a:buSzPts val="4400"/>
              <a:buFont typeface="Calibri"/>
              <a:buNone/>
            </a:pPr>
            <a:r>
              <a:rPr lang="en-US">
                <a:solidFill>
                  <a:srgbClr val="1E4964"/>
                </a:solidFill>
              </a:rPr>
              <a:t>Traction - cont.</a:t>
            </a:r>
            <a:endParaRPr/>
          </a:p>
        </p:txBody>
      </p:sp>
      <p:sp>
        <p:nvSpPr>
          <p:cNvPr id="291" name="Google Shape;291;p38"/>
          <p:cNvSpPr txBox="1"/>
          <p:nvPr>
            <p:ph idx="1" type="body"/>
          </p:nvPr>
        </p:nvSpPr>
        <p:spPr>
          <a:xfrm>
            <a:off x="590450" y="2655100"/>
            <a:ext cx="5762400" cy="3036900"/>
          </a:xfrm>
          <a:prstGeom prst="rect">
            <a:avLst/>
          </a:prstGeom>
        </p:spPr>
        <p:txBody>
          <a:bodyPr anchorCtr="0" anchor="t" bIns="45700" lIns="91425" spcFirstLastPara="1" rIns="91425" wrap="square" tIns="45700">
            <a:noAutofit/>
          </a:bodyPr>
          <a:lstStyle/>
          <a:p>
            <a:pPr indent="-295275" lvl="0" marL="228600" rtl="0" algn="l">
              <a:lnSpc>
                <a:spcPct val="115000"/>
              </a:lnSpc>
              <a:spcBef>
                <a:spcPts val="1000"/>
              </a:spcBef>
              <a:spcAft>
                <a:spcPts val="0"/>
              </a:spcAft>
              <a:buClr>
                <a:srgbClr val="1E4964"/>
              </a:buClr>
              <a:buSzPts val="2000"/>
              <a:buChar char="•"/>
            </a:pPr>
            <a:r>
              <a:rPr lang="en-US" sz="2000">
                <a:solidFill>
                  <a:srgbClr val="1E4964"/>
                </a:solidFill>
                <a:latin typeface="Helvetica Neue"/>
                <a:ea typeface="Helvetica Neue"/>
                <a:cs typeface="Helvetica Neue"/>
                <a:sym typeface="Helvetica Neue"/>
              </a:rPr>
              <a:t>Sharja Municipality</a:t>
            </a:r>
            <a:endParaRPr sz="2000"/>
          </a:p>
          <a:p>
            <a:pPr indent="-295275" lvl="0" marL="228600" rtl="0" algn="l">
              <a:lnSpc>
                <a:spcPct val="115000"/>
              </a:lnSpc>
              <a:spcBef>
                <a:spcPts val="1000"/>
              </a:spcBef>
              <a:spcAft>
                <a:spcPts val="0"/>
              </a:spcAft>
              <a:buClr>
                <a:srgbClr val="1E4964"/>
              </a:buClr>
              <a:buSzPts val="2000"/>
              <a:buChar char="•"/>
            </a:pPr>
            <a:r>
              <a:rPr lang="en-US" sz="2000">
                <a:solidFill>
                  <a:srgbClr val="1E4964"/>
                </a:solidFill>
                <a:latin typeface="Helvetica Neue"/>
                <a:ea typeface="Helvetica Neue"/>
                <a:cs typeface="Helvetica Neue"/>
                <a:sym typeface="Helvetica Neue"/>
              </a:rPr>
              <a:t>Dubai Police Academy – Partnership + Joint project</a:t>
            </a:r>
            <a:endParaRPr sz="2000"/>
          </a:p>
          <a:p>
            <a:pPr indent="-295275" lvl="0" marL="228600" rtl="0" algn="l">
              <a:lnSpc>
                <a:spcPct val="115000"/>
              </a:lnSpc>
              <a:spcBef>
                <a:spcPts val="1000"/>
              </a:spcBef>
              <a:spcAft>
                <a:spcPts val="0"/>
              </a:spcAft>
              <a:buClr>
                <a:srgbClr val="1E4964"/>
              </a:buClr>
              <a:buSzPts val="2000"/>
              <a:buChar char="•"/>
            </a:pPr>
            <a:r>
              <a:rPr lang="en-US" sz="2000">
                <a:solidFill>
                  <a:srgbClr val="1E4964"/>
                </a:solidFill>
                <a:latin typeface="Helvetica Neue"/>
                <a:ea typeface="Helvetica Neue"/>
                <a:cs typeface="Helvetica Neue"/>
                <a:sym typeface="Helvetica Neue"/>
              </a:rPr>
              <a:t>Abu Dhabi Police – Smart Patrol P3 Tender response with Tatweer as our partner</a:t>
            </a:r>
            <a:endParaRPr sz="2000"/>
          </a:p>
          <a:p>
            <a:pPr indent="-295275" lvl="0" marL="228600" rtl="0" algn="l">
              <a:lnSpc>
                <a:spcPct val="115000"/>
              </a:lnSpc>
              <a:spcBef>
                <a:spcPts val="1000"/>
              </a:spcBef>
              <a:spcAft>
                <a:spcPts val="0"/>
              </a:spcAft>
              <a:buClr>
                <a:srgbClr val="1E4964"/>
              </a:buClr>
              <a:buSzPts val="2000"/>
              <a:buChar char="•"/>
            </a:pPr>
            <a:r>
              <a:rPr lang="en-US" sz="2000">
                <a:solidFill>
                  <a:srgbClr val="1E4964"/>
                </a:solidFill>
                <a:latin typeface="Helvetica Neue"/>
                <a:ea typeface="Helvetica Neue"/>
                <a:cs typeface="Helvetica Neue"/>
                <a:sym typeface="Helvetica Neue"/>
              </a:rPr>
              <a:t>Thales – Security solution dialogue</a:t>
            </a:r>
            <a:endParaRPr sz="2000"/>
          </a:p>
          <a:p>
            <a:pPr indent="-295275" lvl="0" marL="228600" rtl="0" algn="l">
              <a:lnSpc>
                <a:spcPct val="115000"/>
              </a:lnSpc>
              <a:spcBef>
                <a:spcPts val="1000"/>
              </a:spcBef>
              <a:spcAft>
                <a:spcPts val="0"/>
              </a:spcAft>
              <a:buClr>
                <a:srgbClr val="1E4964"/>
              </a:buClr>
              <a:buSzPts val="2000"/>
              <a:buChar char="•"/>
            </a:pPr>
            <a:r>
              <a:rPr lang="en-US" sz="2000">
                <a:solidFill>
                  <a:srgbClr val="1E4964"/>
                </a:solidFill>
                <a:latin typeface="Helvetica Neue"/>
                <a:ea typeface="Helvetica Neue"/>
                <a:cs typeface="Helvetica Neue"/>
                <a:sym typeface="Helvetica Neue"/>
              </a:rPr>
              <a:t>UK1, UK2, (Mappix solutions), Kazakhstan Esari (Sintek), Kuwait Parlimant (KDCC)</a:t>
            </a:r>
            <a:endParaRPr sz="2000"/>
          </a:p>
          <a:p>
            <a:pPr indent="-295275" lvl="0" marL="228600" rtl="0" algn="l">
              <a:lnSpc>
                <a:spcPct val="115000"/>
              </a:lnSpc>
              <a:spcBef>
                <a:spcPts val="1000"/>
              </a:spcBef>
              <a:spcAft>
                <a:spcPts val="0"/>
              </a:spcAft>
              <a:buClr>
                <a:srgbClr val="1E4964"/>
              </a:buClr>
              <a:buSzPts val="2000"/>
              <a:buChar char="•"/>
            </a:pPr>
            <a:r>
              <a:rPr lang="en-US" sz="2000">
                <a:solidFill>
                  <a:srgbClr val="1E4964"/>
                </a:solidFill>
                <a:latin typeface="Helvetica Neue"/>
                <a:ea typeface="Helvetica Neue"/>
                <a:cs typeface="Helvetica Neue"/>
                <a:sym typeface="Helvetica Neue"/>
              </a:rPr>
              <a:t>Ajman Police – HORUS DDD</a:t>
            </a:r>
            <a:endParaRPr sz="2000"/>
          </a:p>
          <a:p>
            <a:pPr indent="0" lvl="0" marL="0" rtl="0" algn="l">
              <a:spcBef>
                <a:spcPts val="1000"/>
              </a:spcBef>
              <a:spcAft>
                <a:spcPts val="0"/>
              </a:spcAft>
              <a:buNone/>
            </a:pPr>
            <a:r>
              <a:t/>
            </a:r>
            <a:endParaRPr sz="2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5" name="Shape 295"/>
        <p:cNvGrpSpPr/>
        <p:nvPr/>
      </p:nvGrpSpPr>
      <p:grpSpPr>
        <a:xfrm>
          <a:off x="0" y="0"/>
          <a:ext cx="0" cy="0"/>
          <a:chOff x="0" y="0"/>
          <a:chExt cx="0" cy="0"/>
        </a:xfrm>
      </p:grpSpPr>
      <p:pic>
        <p:nvPicPr>
          <p:cNvPr id="296" name="Google Shape;296;p39"/>
          <p:cNvPicPr preferRelativeResize="0"/>
          <p:nvPr/>
        </p:nvPicPr>
        <p:blipFill rotWithShape="1">
          <a:blip r:embed="rId3">
            <a:alphaModFix/>
          </a:blip>
          <a:srcRect b="0" l="47371" r="0" t="0"/>
          <a:stretch/>
        </p:blipFill>
        <p:spPr>
          <a:xfrm>
            <a:off x="5775425" y="0"/>
            <a:ext cx="6416576" cy="6858000"/>
          </a:xfrm>
          <a:prstGeom prst="rect">
            <a:avLst/>
          </a:prstGeom>
          <a:noFill/>
          <a:ln>
            <a:noFill/>
          </a:ln>
        </p:spPr>
      </p:pic>
      <p:cxnSp>
        <p:nvCxnSpPr>
          <p:cNvPr id="297" name="Google Shape;297;p39"/>
          <p:cNvCxnSpPr/>
          <p:nvPr/>
        </p:nvCxnSpPr>
        <p:spPr>
          <a:xfrm>
            <a:off x="655320" y="2316480"/>
            <a:ext cx="4572000" cy="0"/>
          </a:xfrm>
          <a:prstGeom prst="straightConnector1">
            <a:avLst/>
          </a:prstGeom>
          <a:noFill/>
          <a:ln cap="sq" cmpd="sng" w="19050">
            <a:solidFill>
              <a:schemeClr val="dk1"/>
            </a:solidFill>
            <a:prstDash val="solid"/>
            <a:miter lim="800000"/>
            <a:headEnd len="sm" w="sm" type="none"/>
            <a:tailEnd len="sm" w="sm" type="none"/>
          </a:ln>
        </p:spPr>
      </p:cxnSp>
      <p:sp>
        <p:nvSpPr>
          <p:cNvPr id="298" name="Google Shape;298;p39"/>
          <p:cNvSpPr txBox="1"/>
          <p:nvPr>
            <p:ph type="title"/>
          </p:nvPr>
        </p:nvSpPr>
        <p:spPr>
          <a:xfrm>
            <a:off x="655320" y="365125"/>
            <a:ext cx="5120114" cy="169279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E4964"/>
              </a:buClr>
              <a:buSzPts val="4400"/>
              <a:buFont typeface="Calibri"/>
              <a:buNone/>
            </a:pPr>
            <a:r>
              <a:rPr lang="en-US">
                <a:solidFill>
                  <a:srgbClr val="1E4964"/>
                </a:solidFill>
              </a:rPr>
              <a:t>Market</a:t>
            </a:r>
            <a:endParaRPr/>
          </a:p>
        </p:txBody>
      </p:sp>
      <p:sp>
        <p:nvSpPr>
          <p:cNvPr id="299" name="Google Shape;299;p39"/>
          <p:cNvSpPr txBox="1"/>
          <p:nvPr>
            <p:ph idx="1" type="body"/>
          </p:nvPr>
        </p:nvSpPr>
        <p:spPr>
          <a:xfrm>
            <a:off x="655321" y="2955059"/>
            <a:ext cx="5120100" cy="3462300"/>
          </a:xfrm>
          <a:prstGeom prst="rect">
            <a:avLst/>
          </a:prstGeom>
          <a:noFill/>
          <a:ln>
            <a:noFill/>
          </a:ln>
        </p:spPr>
        <p:txBody>
          <a:bodyPr anchorCtr="0" anchor="t" bIns="45700" lIns="91425" spcFirstLastPara="1" rIns="91425" wrap="square" tIns="45700">
            <a:noAutofit/>
          </a:bodyPr>
          <a:lstStyle/>
          <a:p>
            <a:pPr indent="-177800" lvl="0" marL="228600" rtl="0" algn="l">
              <a:lnSpc>
                <a:spcPct val="115000"/>
              </a:lnSpc>
              <a:spcBef>
                <a:spcPts val="0"/>
              </a:spcBef>
              <a:spcAft>
                <a:spcPts val="0"/>
              </a:spcAft>
              <a:buClr>
                <a:srgbClr val="1E4964"/>
              </a:buClr>
              <a:buSzPts val="2000"/>
              <a:buFont typeface="Helvetica Neue"/>
              <a:buChar char="•"/>
            </a:pPr>
            <a:r>
              <a:rPr lang="en-US" sz="2000">
                <a:solidFill>
                  <a:srgbClr val="1E4964"/>
                </a:solidFill>
                <a:latin typeface="Helvetica Neue"/>
                <a:ea typeface="Helvetica Neue"/>
                <a:cs typeface="Helvetica Neue"/>
                <a:sym typeface="Helvetica Neue"/>
              </a:rPr>
              <a:t>Global:</a:t>
            </a:r>
            <a:endParaRPr sz="2000">
              <a:latin typeface="Helvetica Neue"/>
              <a:ea typeface="Helvetica Neue"/>
              <a:cs typeface="Helvetica Neue"/>
              <a:sym typeface="Helvetica Neue"/>
            </a:endParaRPr>
          </a:p>
          <a:p>
            <a:pPr indent="-203200" lvl="1" marL="685800" rtl="0" algn="l">
              <a:lnSpc>
                <a:spcPct val="115000"/>
              </a:lnSpc>
              <a:spcBef>
                <a:spcPts val="500"/>
              </a:spcBef>
              <a:spcAft>
                <a:spcPts val="0"/>
              </a:spcAft>
              <a:buClr>
                <a:srgbClr val="1E4964"/>
              </a:buClr>
              <a:buSzPts val="2000"/>
              <a:buFont typeface="Helvetica Neue"/>
              <a:buChar char="•"/>
            </a:pPr>
            <a:r>
              <a:rPr lang="en-US" sz="2000">
                <a:solidFill>
                  <a:srgbClr val="1E4964"/>
                </a:solidFill>
                <a:latin typeface="Helvetica Neue"/>
                <a:ea typeface="Helvetica Neue"/>
                <a:cs typeface="Helvetica Neue"/>
                <a:sym typeface="Helvetica Neue"/>
              </a:rPr>
              <a:t>Traffic regulators – Police departments</a:t>
            </a:r>
            <a:endParaRPr sz="2000">
              <a:latin typeface="Helvetica Neue"/>
              <a:ea typeface="Helvetica Neue"/>
              <a:cs typeface="Helvetica Neue"/>
              <a:sym typeface="Helvetica Neue"/>
            </a:endParaRPr>
          </a:p>
          <a:p>
            <a:pPr indent="-203200" lvl="1" marL="685800" rtl="0" algn="l">
              <a:lnSpc>
                <a:spcPct val="115000"/>
              </a:lnSpc>
              <a:spcBef>
                <a:spcPts val="500"/>
              </a:spcBef>
              <a:spcAft>
                <a:spcPts val="0"/>
              </a:spcAft>
              <a:buClr>
                <a:srgbClr val="1E4964"/>
              </a:buClr>
              <a:buSzPts val="2000"/>
              <a:buFont typeface="Helvetica Neue"/>
              <a:buChar char="•"/>
            </a:pPr>
            <a:r>
              <a:rPr lang="en-US" sz="2000">
                <a:solidFill>
                  <a:srgbClr val="1E4964"/>
                </a:solidFill>
                <a:latin typeface="Helvetica Neue"/>
                <a:ea typeface="Helvetica Neue"/>
                <a:cs typeface="Helvetica Neue"/>
                <a:sym typeface="Helvetica Neue"/>
              </a:rPr>
              <a:t>Security (Airports, Ports, Banks, Hospitals, Malls, etc.)</a:t>
            </a:r>
            <a:endParaRPr sz="2000">
              <a:latin typeface="Helvetica Neue"/>
              <a:ea typeface="Helvetica Neue"/>
              <a:cs typeface="Helvetica Neue"/>
              <a:sym typeface="Helvetica Neue"/>
            </a:endParaRPr>
          </a:p>
          <a:p>
            <a:pPr indent="-203200" lvl="1" marL="685800" rtl="0" algn="l">
              <a:lnSpc>
                <a:spcPct val="115000"/>
              </a:lnSpc>
              <a:spcBef>
                <a:spcPts val="500"/>
              </a:spcBef>
              <a:spcAft>
                <a:spcPts val="0"/>
              </a:spcAft>
              <a:buClr>
                <a:srgbClr val="1E4964"/>
              </a:buClr>
              <a:buSzPts val="2000"/>
              <a:buFont typeface="Helvetica Neue"/>
              <a:buChar char="•"/>
            </a:pPr>
            <a:r>
              <a:rPr lang="en-US" sz="2000">
                <a:solidFill>
                  <a:srgbClr val="1E4964"/>
                </a:solidFill>
                <a:latin typeface="Helvetica Neue"/>
                <a:ea typeface="Helvetica Neue"/>
                <a:cs typeface="Helvetica Neue"/>
                <a:sym typeface="Helvetica Neue"/>
              </a:rPr>
              <a:t>Cities/municipalities: City parks, waste management, parking management, regulation enforcement, etc.)</a:t>
            </a:r>
            <a:endParaRPr sz="2000">
              <a:latin typeface="Helvetica Neue"/>
              <a:ea typeface="Helvetica Neue"/>
              <a:cs typeface="Helvetica Neue"/>
              <a:sym typeface="Helvetica Neue"/>
            </a:endParaRPr>
          </a:p>
          <a:p>
            <a:pPr indent="-114300" lvl="0" marL="228600" rtl="0" algn="l">
              <a:lnSpc>
                <a:spcPct val="115000"/>
              </a:lnSpc>
              <a:spcBef>
                <a:spcPts val="1000"/>
              </a:spcBef>
              <a:spcAft>
                <a:spcPts val="0"/>
              </a:spcAft>
              <a:buClr>
                <a:schemeClr val="dk1"/>
              </a:buClr>
              <a:buSzPts val="1800"/>
              <a:buNone/>
            </a:pPr>
            <a:r>
              <a:t/>
            </a:r>
            <a:endParaRPr sz="2000">
              <a:latin typeface="Helvetica Neue"/>
              <a:ea typeface="Helvetica Neue"/>
              <a:cs typeface="Helvetica Neue"/>
              <a:sym typeface="Helvetica Neu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4" name="Shape 304"/>
        <p:cNvGrpSpPr/>
        <p:nvPr/>
      </p:nvGrpSpPr>
      <p:grpSpPr>
        <a:xfrm>
          <a:off x="0" y="0"/>
          <a:ext cx="0" cy="0"/>
          <a:chOff x="0" y="0"/>
          <a:chExt cx="0" cy="0"/>
        </a:xfrm>
      </p:grpSpPr>
      <p:pic>
        <p:nvPicPr>
          <p:cNvPr id="305" name="Google Shape;305;p40"/>
          <p:cNvPicPr preferRelativeResize="0"/>
          <p:nvPr/>
        </p:nvPicPr>
        <p:blipFill rotWithShape="1">
          <a:blip r:embed="rId3">
            <a:alphaModFix/>
          </a:blip>
          <a:srcRect b="0" l="47371" r="0" t="0"/>
          <a:stretch/>
        </p:blipFill>
        <p:spPr>
          <a:xfrm>
            <a:off x="5775476" y="0"/>
            <a:ext cx="6416525" cy="6858000"/>
          </a:xfrm>
          <a:prstGeom prst="rect">
            <a:avLst/>
          </a:prstGeom>
          <a:noFill/>
          <a:ln>
            <a:noFill/>
          </a:ln>
        </p:spPr>
      </p:pic>
      <p:cxnSp>
        <p:nvCxnSpPr>
          <p:cNvPr id="306" name="Google Shape;306;p40"/>
          <p:cNvCxnSpPr/>
          <p:nvPr/>
        </p:nvCxnSpPr>
        <p:spPr>
          <a:xfrm>
            <a:off x="655320" y="2316480"/>
            <a:ext cx="4572000" cy="0"/>
          </a:xfrm>
          <a:prstGeom prst="straightConnector1">
            <a:avLst/>
          </a:prstGeom>
          <a:noFill/>
          <a:ln cap="sq" cmpd="sng" w="19050">
            <a:solidFill>
              <a:schemeClr val="dk1"/>
            </a:solidFill>
            <a:prstDash val="solid"/>
            <a:miter lim="800000"/>
            <a:headEnd len="sm" w="sm" type="none"/>
            <a:tailEnd len="sm" w="sm" type="none"/>
          </a:ln>
        </p:spPr>
      </p:cxnSp>
      <p:sp>
        <p:nvSpPr>
          <p:cNvPr id="307" name="Google Shape;307;p40"/>
          <p:cNvSpPr txBox="1"/>
          <p:nvPr>
            <p:ph type="title"/>
          </p:nvPr>
        </p:nvSpPr>
        <p:spPr>
          <a:xfrm>
            <a:off x="655320" y="365125"/>
            <a:ext cx="5120114" cy="169279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E4964"/>
              </a:buClr>
              <a:buSzPts val="4800"/>
              <a:buFont typeface="Calibri"/>
              <a:buNone/>
            </a:pPr>
            <a:r>
              <a:rPr lang="en-US" sz="4800">
                <a:solidFill>
                  <a:srgbClr val="1E4964"/>
                </a:solidFill>
              </a:rPr>
              <a:t>Competition</a:t>
            </a:r>
            <a:br>
              <a:rPr lang="en-US">
                <a:solidFill>
                  <a:srgbClr val="1E4964"/>
                </a:solidFill>
              </a:rPr>
            </a:br>
            <a:r>
              <a:rPr i="1" lang="en-US" sz="1800">
                <a:solidFill>
                  <a:srgbClr val="1E4964"/>
                </a:solidFill>
              </a:rPr>
              <a:t>“Every competitor is a potential partner”</a:t>
            </a:r>
            <a:endParaRPr/>
          </a:p>
        </p:txBody>
      </p:sp>
      <p:sp>
        <p:nvSpPr>
          <p:cNvPr id="308" name="Google Shape;308;p40"/>
          <p:cNvSpPr txBox="1"/>
          <p:nvPr>
            <p:ph idx="1" type="body"/>
          </p:nvPr>
        </p:nvSpPr>
        <p:spPr>
          <a:xfrm>
            <a:off x="220374" y="2606925"/>
            <a:ext cx="5555100" cy="3462300"/>
          </a:xfrm>
          <a:prstGeom prst="rect">
            <a:avLst/>
          </a:prstGeom>
          <a:noFill/>
          <a:ln>
            <a:noFill/>
          </a:ln>
        </p:spPr>
        <p:txBody>
          <a:bodyPr anchorCtr="0" anchor="t" bIns="45700" lIns="91425" spcFirstLastPara="1" rIns="91425" wrap="square" tIns="45700">
            <a:noAutofit/>
          </a:bodyPr>
          <a:lstStyle/>
          <a:p>
            <a:pPr indent="-228600" lvl="0" marL="228600" rtl="0" algn="l">
              <a:lnSpc>
                <a:spcPct val="115000"/>
              </a:lnSpc>
              <a:spcBef>
                <a:spcPts val="0"/>
              </a:spcBef>
              <a:spcAft>
                <a:spcPts val="0"/>
              </a:spcAft>
              <a:buClr>
                <a:srgbClr val="1E4964"/>
              </a:buClr>
              <a:buSzPts val="1800"/>
              <a:buChar char="•"/>
            </a:pPr>
            <a:r>
              <a:rPr lang="en-US" sz="1800">
                <a:solidFill>
                  <a:srgbClr val="1E4964"/>
                </a:solidFill>
                <a:latin typeface="Helvetica Neue"/>
                <a:ea typeface="Helvetica Neue"/>
                <a:cs typeface="Helvetica Neue"/>
                <a:sym typeface="Helvetica Neue"/>
              </a:rPr>
              <a:t>Given that we work in 3 main fields: Security, traffic safety and smart cities, our competitors come from different areas: They are big companies such as IBM, Vitronic, Sensys Gatso, Siemens, Cisco and Huawei as well as technology startups such as ourselves.</a:t>
            </a:r>
            <a:endParaRPr/>
          </a:p>
          <a:p>
            <a:pPr indent="-228600" lvl="0" marL="228600" rtl="0" algn="l">
              <a:lnSpc>
                <a:spcPct val="115000"/>
              </a:lnSpc>
              <a:spcBef>
                <a:spcPts val="1000"/>
              </a:spcBef>
              <a:spcAft>
                <a:spcPts val="0"/>
              </a:spcAft>
              <a:buClr>
                <a:srgbClr val="1E4964"/>
              </a:buClr>
              <a:buSzPts val="1800"/>
              <a:buChar char="•"/>
            </a:pPr>
            <a:r>
              <a:rPr lang="en-US" sz="1800">
                <a:solidFill>
                  <a:srgbClr val="1E4964"/>
                </a:solidFill>
                <a:latin typeface="Helvetica Neue"/>
                <a:ea typeface="Helvetica Neue"/>
                <a:cs typeface="Helvetica Neue"/>
                <a:sym typeface="Helvetica Neue"/>
              </a:rPr>
              <a:t>Our smart video analytics competitors include companies like Fujitsu and Thales</a:t>
            </a:r>
            <a:endParaRPr/>
          </a:p>
          <a:p>
            <a:pPr indent="-228600" lvl="0" marL="228600" rtl="0" algn="l">
              <a:lnSpc>
                <a:spcPct val="115000"/>
              </a:lnSpc>
              <a:spcBef>
                <a:spcPts val="1000"/>
              </a:spcBef>
              <a:spcAft>
                <a:spcPts val="0"/>
              </a:spcAft>
              <a:buClr>
                <a:srgbClr val="1E4964"/>
              </a:buClr>
              <a:buSzPts val="1800"/>
              <a:buChar char="•"/>
            </a:pPr>
            <a:r>
              <a:rPr lang="en-US" sz="1800">
                <a:solidFill>
                  <a:srgbClr val="1E4964"/>
                </a:solidFill>
                <a:latin typeface="Helvetica Neue"/>
                <a:ea typeface="Helvetica Neue"/>
                <a:cs typeface="Helvetica Neue"/>
                <a:sym typeface="Helvetica Neue"/>
              </a:rPr>
              <a:t>We take our competitors very seriously and are making sure that we remain ahead of the pack on the technology that we develop, our level of service and maintain competitive pricing models.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2" name="Shape 312"/>
        <p:cNvGrpSpPr/>
        <p:nvPr/>
      </p:nvGrpSpPr>
      <p:grpSpPr>
        <a:xfrm>
          <a:off x="0" y="0"/>
          <a:ext cx="0" cy="0"/>
          <a:chOff x="0" y="0"/>
          <a:chExt cx="0" cy="0"/>
        </a:xfrm>
      </p:grpSpPr>
      <p:pic>
        <p:nvPicPr>
          <p:cNvPr id="313" name="Google Shape;313;p41"/>
          <p:cNvPicPr preferRelativeResize="0"/>
          <p:nvPr/>
        </p:nvPicPr>
        <p:blipFill rotWithShape="1">
          <a:blip r:embed="rId3">
            <a:alphaModFix/>
          </a:blip>
          <a:srcRect b="0" l="47371" r="0" t="0"/>
          <a:stretch/>
        </p:blipFill>
        <p:spPr>
          <a:xfrm>
            <a:off x="5775425" y="0"/>
            <a:ext cx="6416576" cy="6858000"/>
          </a:xfrm>
          <a:prstGeom prst="rect">
            <a:avLst/>
          </a:prstGeom>
          <a:noFill/>
          <a:ln>
            <a:noFill/>
          </a:ln>
        </p:spPr>
      </p:pic>
      <p:cxnSp>
        <p:nvCxnSpPr>
          <p:cNvPr id="314" name="Google Shape;314;p41"/>
          <p:cNvCxnSpPr/>
          <p:nvPr/>
        </p:nvCxnSpPr>
        <p:spPr>
          <a:xfrm>
            <a:off x="655320" y="2316480"/>
            <a:ext cx="4572000" cy="0"/>
          </a:xfrm>
          <a:prstGeom prst="straightConnector1">
            <a:avLst/>
          </a:prstGeom>
          <a:noFill/>
          <a:ln cap="sq" cmpd="sng" w="19050">
            <a:solidFill>
              <a:schemeClr val="dk1"/>
            </a:solidFill>
            <a:prstDash val="solid"/>
            <a:miter lim="800000"/>
            <a:headEnd len="sm" w="sm" type="none"/>
            <a:tailEnd len="sm" w="sm" type="none"/>
          </a:ln>
        </p:spPr>
      </p:cxnSp>
      <p:sp>
        <p:nvSpPr>
          <p:cNvPr id="315" name="Google Shape;315;p41"/>
          <p:cNvSpPr txBox="1"/>
          <p:nvPr>
            <p:ph type="title"/>
          </p:nvPr>
        </p:nvSpPr>
        <p:spPr>
          <a:xfrm>
            <a:off x="655320" y="623544"/>
            <a:ext cx="5120114" cy="159354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E4964"/>
              </a:buClr>
              <a:buSzPts val="4400"/>
              <a:buFont typeface="Calibri"/>
              <a:buNone/>
            </a:pPr>
            <a:r>
              <a:rPr lang="en-US">
                <a:solidFill>
                  <a:srgbClr val="1E4964"/>
                </a:solidFill>
              </a:rPr>
              <a:t>Business Model</a:t>
            </a:r>
            <a:endParaRPr sz="2000">
              <a:solidFill>
                <a:schemeClr val="accent2"/>
              </a:solidFill>
            </a:endParaRPr>
          </a:p>
        </p:txBody>
      </p:sp>
      <p:sp>
        <p:nvSpPr>
          <p:cNvPr id="316" name="Google Shape;316;p41"/>
          <p:cNvSpPr txBox="1"/>
          <p:nvPr>
            <p:ph idx="1" type="body"/>
          </p:nvPr>
        </p:nvSpPr>
        <p:spPr>
          <a:xfrm>
            <a:off x="79650" y="2529200"/>
            <a:ext cx="5799300" cy="3462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rgbClr val="1E4964"/>
              </a:buClr>
              <a:buSzPts val="1550"/>
              <a:buNone/>
            </a:pPr>
            <a:r>
              <a:rPr lang="en-US" sz="1550">
                <a:solidFill>
                  <a:srgbClr val="1E4964"/>
                </a:solidFill>
                <a:latin typeface="Helvetica Neue"/>
                <a:ea typeface="Helvetica Neue"/>
                <a:cs typeface="Helvetica Neue"/>
                <a:sym typeface="Helvetica Neue"/>
              </a:rPr>
              <a:t>We follow a flexible business model based on the specific market standard. We are aware different markets and different customers have variable preferences.​</a:t>
            </a:r>
            <a:endParaRPr/>
          </a:p>
          <a:p>
            <a:pPr indent="0" lvl="0" marL="0" rtl="0" algn="l">
              <a:lnSpc>
                <a:spcPct val="115000"/>
              </a:lnSpc>
              <a:spcBef>
                <a:spcPts val="1000"/>
              </a:spcBef>
              <a:spcAft>
                <a:spcPts val="0"/>
              </a:spcAft>
              <a:buClr>
                <a:srgbClr val="1E4964"/>
              </a:buClr>
              <a:buSzPts val="1550"/>
              <a:buNone/>
            </a:pPr>
            <a:br>
              <a:rPr lang="en-US" sz="1550">
                <a:solidFill>
                  <a:srgbClr val="1E4964"/>
                </a:solidFill>
                <a:latin typeface="Helvetica Neue"/>
                <a:ea typeface="Helvetica Neue"/>
                <a:cs typeface="Helvetica Neue"/>
                <a:sym typeface="Helvetica Neue"/>
              </a:rPr>
            </a:br>
            <a:r>
              <a:rPr lang="en-US" sz="1550">
                <a:solidFill>
                  <a:srgbClr val="1E4964"/>
                </a:solidFill>
                <a:latin typeface="Helvetica Neue"/>
                <a:ea typeface="Helvetica Neue"/>
                <a:cs typeface="Helvetica Neue"/>
                <a:sym typeface="Helvetica Neue"/>
              </a:rPr>
              <a:t>Below are the different approaches we follow:</a:t>
            </a:r>
            <a:endParaRPr/>
          </a:p>
          <a:p>
            <a:pPr indent="-457200" lvl="0" marL="457200" rtl="0" algn="l">
              <a:lnSpc>
                <a:spcPct val="115000"/>
              </a:lnSpc>
              <a:spcBef>
                <a:spcPts val="1000"/>
              </a:spcBef>
              <a:spcAft>
                <a:spcPts val="0"/>
              </a:spcAft>
              <a:buClr>
                <a:srgbClr val="1E4964"/>
              </a:buClr>
              <a:buSzPts val="1550"/>
              <a:buFont typeface="Calibri"/>
              <a:buAutoNum type="arabicPeriod"/>
            </a:pPr>
            <a:r>
              <a:rPr lang="en-US" sz="1550">
                <a:solidFill>
                  <a:srgbClr val="1E4964"/>
                </a:solidFill>
                <a:latin typeface="Helvetica Neue"/>
                <a:ea typeface="Helvetica Neue"/>
                <a:cs typeface="Helvetica Neue"/>
                <a:sym typeface="Helvetica Neue"/>
              </a:rPr>
              <a:t>B2G Direct to government entities (i.e. Dubai Police, Dubai Ports)</a:t>
            </a:r>
            <a:endParaRPr/>
          </a:p>
          <a:p>
            <a:pPr indent="-457200" lvl="0" marL="457200" rtl="0" algn="l">
              <a:lnSpc>
                <a:spcPct val="115000"/>
              </a:lnSpc>
              <a:spcBef>
                <a:spcPts val="1000"/>
              </a:spcBef>
              <a:spcAft>
                <a:spcPts val="0"/>
              </a:spcAft>
              <a:buClr>
                <a:srgbClr val="1E4964"/>
              </a:buClr>
              <a:buSzPts val="1550"/>
              <a:buFont typeface="Calibri"/>
              <a:buAutoNum type="arabicPeriod"/>
            </a:pPr>
            <a:r>
              <a:rPr lang="en-US" sz="1550">
                <a:solidFill>
                  <a:srgbClr val="1E4964"/>
                </a:solidFill>
                <a:latin typeface="Helvetica Neue"/>
                <a:ea typeface="Helvetica Neue"/>
                <a:cs typeface="Helvetica Neue"/>
                <a:sym typeface="Helvetica Neue"/>
              </a:rPr>
              <a:t>B2B Indirect through IT/Telecom company (i.e. IBM, Indra)</a:t>
            </a:r>
            <a:endParaRPr/>
          </a:p>
          <a:p>
            <a:pPr indent="-457200" lvl="0" marL="457200" rtl="0" algn="l">
              <a:lnSpc>
                <a:spcPct val="115000"/>
              </a:lnSpc>
              <a:spcBef>
                <a:spcPts val="1000"/>
              </a:spcBef>
              <a:spcAft>
                <a:spcPts val="0"/>
              </a:spcAft>
              <a:buClr>
                <a:srgbClr val="1E4964"/>
              </a:buClr>
              <a:buSzPts val="1550"/>
              <a:buFont typeface="Calibri"/>
              <a:buAutoNum type="arabicPeriod"/>
            </a:pPr>
            <a:r>
              <a:rPr lang="en-US" sz="1550">
                <a:solidFill>
                  <a:srgbClr val="1E4964"/>
                </a:solidFill>
                <a:latin typeface="Helvetica Neue"/>
                <a:ea typeface="Helvetica Neue"/>
                <a:cs typeface="Helvetica Neue"/>
                <a:sym typeface="Helvetica Neue"/>
              </a:rPr>
              <a:t>B2B2G</a:t>
            </a:r>
            <a:endParaRPr/>
          </a:p>
          <a:p>
            <a:pPr indent="-457200" lvl="0" marL="457200" rtl="0" algn="l">
              <a:lnSpc>
                <a:spcPct val="115000"/>
              </a:lnSpc>
              <a:spcBef>
                <a:spcPts val="1000"/>
              </a:spcBef>
              <a:spcAft>
                <a:spcPts val="0"/>
              </a:spcAft>
              <a:buClr>
                <a:srgbClr val="1E4964"/>
              </a:buClr>
              <a:buSzPts val="1550"/>
              <a:buFont typeface="Calibri"/>
              <a:buAutoNum type="arabicPeriod"/>
            </a:pPr>
            <a:r>
              <a:rPr lang="en-US" sz="1550">
                <a:solidFill>
                  <a:srgbClr val="1E4964"/>
                </a:solidFill>
                <a:latin typeface="Helvetica Neue"/>
                <a:ea typeface="Helvetica Neue"/>
                <a:cs typeface="Helvetica Neue"/>
                <a:sym typeface="Helvetica Neue"/>
              </a:rPr>
              <a:t>Revenue: 1- Monthly charges per service (license based)</a:t>
            </a:r>
            <a:endParaRPr/>
          </a:p>
          <a:p>
            <a:pPr indent="-457200" lvl="0" marL="457200" rtl="0" algn="l">
              <a:lnSpc>
                <a:spcPct val="115000"/>
              </a:lnSpc>
              <a:spcBef>
                <a:spcPts val="1000"/>
              </a:spcBef>
              <a:spcAft>
                <a:spcPts val="0"/>
              </a:spcAft>
              <a:buClr>
                <a:srgbClr val="1E4964"/>
              </a:buClr>
              <a:buSzPts val="1550"/>
              <a:buFont typeface="Calibri"/>
              <a:buAutoNum type="arabicPeriod"/>
            </a:pPr>
            <a:r>
              <a:rPr lang="en-US" sz="1550">
                <a:solidFill>
                  <a:srgbClr val="1E4964"/>
                </a:solidFill>
                <a:latin typeface="Helvetica Neue"/>
                <a:ea typeface="Helvetica Neue"/>
                <a:cs typeface="Helvetica Neue"/>
                <a:sym typeface="Helvetica Neue"/>
              </a:rPr>
              <a:t>Revenue: 2- Lump sum (License included for the full term/number of years)</a:t>
            </a:r>
            <a:endParaRPr sz="1550">
              <a:latin typeface="Helvetica Neue"/>
              <a:ea typeface="Helvetica Neue"/>
              <a:cs typeface="Helvetica Neue"/>
              <a:sym typeface="Helvetica Neue"/>
            </a:endParaRPr>
          </a:p>
          <a:p>
            <a:pPr indent="-140017" lvl="0" marL="228600" rtl="0" algn="l">
              <a:lnSpc>
                <a:spcPct val="115000"/>
              </a:lnSpc>
              <a:spcBef>
                <a:spcPts val="1000"/>
              </a:spcBef>
              <a:spcAft>
                <a:spcPts val="0"/>
              </a:spcAft>
              <a:buClr>
                <a:schemeClr val="dk1"/>
              </a:buClr>
              <a:buSzPts val="1395"/>
              <a:buNone/>
            </a:pPr>
            <a:r>
              <a:t/>
            </a:r>
            <a:endParaRPr sz="1395"/>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15"/>
          <p:cNvPicPr preferRelativeResize="0"/>
          <p:nvPr/>
        </p:nvPicPr>
        <p:blipFill rotWithShape="1">
          <a:blip r:embed="rId3">
            <a:alphaModFix amt="52000"/>
          </a:blip>
          <a:srcRect b="0" l="0" r="0" t="8950"/>
          <a:stretch/>
        </p:blipFill>
        <p:spPr>
          <a:xfrm>
            <a:off x="-73002" y="-361625"/>
            <a:ext cx="12264998" cy="7453174"/>
          </a:xfrm>
          <a:prstGeom prst="rect">
            <a:avLst/>
          </a:prstGeom>
          <a:noFill/>
          <a:ln>
            <a:noFill/>
          </a:ln>
        </p:spPr>
      </p:pic>
      <p:grpSp>
        <p:nvGrpSpPr>
          <p:cNvPr id="107" name="Google Shape;107;p15"/>
          <p:cNvGrpSpPr/>
          <p:nvPr/>
        </p:nvGrpSpPr>
        <p:grpSpPr>
          <a:xfrm>
            <a:off x="1423014" y="969446"/>
            <a:ext cx="4491671" cy="4919110"/>
            <a:chOff x="1858329" y="236163"/>
            <a:chExt cx="4491671" cy="4919110"/>
          </a:xfrm>
        </p:grpSpPr>
        <p:sp>
          <p:nvSpPr>
            <p:cNvPr id="108" name="Google Shape;108;p15"/>
            <p:cNvSpPr/>
            <p:nvPr/>
          </p:nvSpPr>
          <p:spPr>
            <a:xfrm>
              <a:off x="1862974" y="1577214"/>
              <a:ext cx="4333038" cy="61555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800" u="none" cap="none" strike="noStrike">
                  <a:solidFill>
                    <a:srgbClr val="1E4964"/>
                  </a:solidFill>
                  <a:latin typeface="Calibri"/>
                  <a:ea typeface="Calibri"/>
                  <a:cs typeface="Calibri"/>
                  <a:sym typeface="Calibri"/>
                </a:rPr>
                <a:t>Abdarhman Taha, </a:t>
              </a:r>
              <a:r>
                <a:rPr b="0" i="0" lang="en-US" sz="1800" u="none" cap="none" strike="noStrike">
                  <a:solidFill>
                    <a:srgbClr val="1E4964"/>
                  </a:solidFill>
                  <a:latin typeface="Calibri"/>
                  <a:ea typeface="Calibri"/>
                  <a:cs typeface="Calibri"/>
                  <a:sym typeface="Calibri"/>
                </a:rPr>
                <a:t>Lead Developer</a:t>
              </a:r>
              <a:endParaRPr/>
            </a:p>
            <a:p>
              <a:pPr indent="0" lvl="0" marL="0" marR="0" rtl="0" algn="l">
                <a:spcBef>
                  <a:spcPts val="0"/>
                </a:spcBef>
                <a:spcAft>
                  <a:spcPts val="0"/>
                </a:spcAft>
                <a:buNone/>
              </a:pPr>
              <a:r>
                <a:t/>
              </a:r>
              <a:endParaRPr sz="1600">
                <a:solidFill>
                  <a:srgbClr val="1E4964"/>
                </a:solidFill>
                <a:latin typeface="Calibri"/>
                <a:ea typeface="Calibri"/>
                <a:cs typeface="Calibri"/>
                <a:sym typeface="Calibri"/>
              </a:endParaRPr>
            </a:p>
          </p:txBody>
        </p:sp>
        <p:sp>
          <p:nvSpPr>
            <p:cNvPr id="109" name="Google Shape;109;p15"/>
            <p:cNvSpPr/>
            <p:nvPr/>
          </p:nvSpPr>
          <p:spPr>
            <a:xfrm>
              <a:off x="1859342" y="236163"/>
              <a:ext cx="4490658" cy="110799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1E4964"/>
                  </a:solidFill>
                  <a:latin typeface="Calibri"/>
                  <a:ea typeface="Calibri"/>
                  <a:cs typeface="Calibri"/>
                  <a:sym typeface="Calibri"/>
                </a:rPr>
                <a:t>Mohamed Sadek, </a:t>
              </a:r>
              <a:r>
                <a:rPr lang="en-US" sz="1800">
                  <a:solidFill>
                    <a:srgbClr val="1E4964"/>
                  </a:solidFill>
                  <a:latin typeface="Calibri"/>
                  <a:ea typeface="Calibri"/>
                  <a:cs typeface="Calibri"/>
                  <a:sym typeface="Calibri"/>
                </a:rPr>
                <a:t>Founder/CEO</a:t>
              </a:r>
              <a:endParaRPr/>
            </a:p>
            <a:p>
              <a:pPr indent="0" lvl="0" marL="0" marR="0" rtl="0" algn="l">
                <a:spcBef>
                  <a:spcPts val="0"/>
                </a:spcBef>
                <a:spcAft>
                  <a:spcPts val="0"/>
                </a:spcAft>
                <a:buNone/>
              </a:pPr>
              <a:r>
                <a:rPr lang="en-US" sz="1600">
                  <a:solidFill>
                    <a:srgbClr val="1E4964"/>
                  </a:solidFill>
                  <a:latin typeface="Calibri"/>
                  <a:ea typeface="Calibri"/>
                  <a:cs typeface="Calibri"/>
                  <a:sym typeface="Calibri"/>
                </a:rPr>
                <a:t>Agile leader with 20+ years in telecommunications. MSCS, University of Illinois, m-MBA, University of Pennsylvania. Devoted to people-centric innovation</a:t>
              </a:r>
              <a:endParaRPr/>
            </a:p>
          </p:txBody>
        </p:sp>
        <p:sp>
          <p:nvSpPr>
            <p:cNvPr id="110" name="Google Shape;110;p15"/>
            <p:cNvSpPr/>
            <p:nvPr/>
          </p:nvSpPr>
          <p:spPr>
            <a:xfrm>
              <a:off x="1858329" y="4047277"/>
              <a:ext cx="4420963" cy="110799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1E4964"/>
                  </a:solidFill>
                  <a:latin typeface="Calibri"/>
                  <a:ea typeface="Calibri"/>
                  <a:cs typeface="Calibri"/>
                  <a:sym typeface="Calibri"/>
                </a:rPr>
                <a:t>Youssra ElQattan, </a:t>
              </a:r>
              <a:r>
                <a:rPr lang="en-US" sz="1800">
                  <a:solidFill>
                    <a:srgbClr val="1E4964"/>
                  </a:solidFill>
                  <a:latin typeface="Calibri"/>
                  <a:ea typeface="Calibri"/>
                  <a:cs typeface="Calibri"/>
                  <a:sym typeface="Calibri"/>
                </a:rPr>
                <a:t>Deep Learning Engineer</a:t>
              </a:r>
              <a:endParaRPr/>
            </a:p>
            <a:p>
              <a:pPr indent="0" lvl="0" marL="0" marR="0" rtl="0" algn="l">
                <a:spcBef>
                  <a:spcPts val="0"/>
                </a:spcBef>
                <a:spcAft>
                  <a:spcPts val="0"/>
                </a:spcAft>
                <a:buNone/>
              </a:pPr>
              <a:r>
                <a:rPr lang="en-US" sz="1600">
                  <a:solidFill>
                    <a:srgbClr val="1E4964"/>
                  </a:solidFill>
                  <a:latin typeface="Calibri"/>
                  <a:ea typeface="Calibri"/>
                  <a:cs typeface="Calibri"/>
                  <a:sym typeface="Calibri"/>
                </a:rPr>
                <a:t>Computer vision &amp; deep learning pro, built a patented distracted driver detection application. EU Tempus Program participant, 2012.</a:t>
              </a:r>
              <a:endParaRPr/>
            </a:p>
          </p:txBody>
        </p:sp>
        <p:sp>
          <p:nvSpPr>
            <p:cNvPr id="111" name="Google Shape;111;p15"/>
            <p:cNvSpPr/>
            <p:nvPr/>
          </p:nvSpPr>
          <p:spPr>
            <a:xfrm>
              <a:off x="1862974" y="2874320"/>
              <a:ext cx="4179050" cy="110799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1E4964"/>
                  </a:solidFill>
                  <a:latin typeface="Calibri"/>
                  <a:ea typeface="Calibri"/>
                  <a:cs typeface="Calibri"/>
                  <a:sym typeface="Calibri"/>
                </a:rPr>
                <a:t>Micheal Parker, </a:t>
              </a:r>
              <a:r>
                <a:rPr lang="en-US" sz="1800">
                  <a:solidFill>
                    <a:srgbClr val="1E4964"/>
                  </a:solidFill>
                  <a:latin typeface="Calibri"/>
                  <a:ea typeface="Calibri"/>
                  <a:cs typeface="Calibri"/>
                  <a:sym typeface="Calibri"/>
                </a:rPr>
                <a:t>COO/Board Member</a:t>
              </a:r>
              <a:endParaRPr/>
            </a:p>
            <a:p>
              <a:pPr indent="0" lvl="0" marL="0" marR="0" rtl="0" algn="l">
                <a:spcBef>
                  <a:spcPts val="0"/>
                </a:spcBef>
                <a:spcAft>
                  <a:spcPts val="0"/>
                </a:spcAft>
                <a:buNone/>
              </a:pPr>
              <a:r>
                <a:rPr lang="en-US" sz="1600">
                  <a:solidFill>
                    <a:srgbClr val="1E4964"/>
                  </a:solidFill>
                  <a:latin typeface="Calibri"/>
                  <a:ea typeface="Calibri"/>
                  <a:cs typeface="Calibri"/>
                  <a:sym typeface="Calibri"/>
                </a:rPr>
                <a:t>30+ years in executive leadership, program management &amp; telecoms, an authority on the introduction of high tech to emerging markets</a:t>
              </a:r>
              <a:endParaRPr/>
            </a:p>
          </p:txBody>
        </p:sp>
      </p:grpSp>
      <p:sp>
        <p:nvSpPr>
          <p:cNvPr id="112" name="Google Shape;112;p15"/>
          <p:cNvSpPr/>
          <p:nvPr/>
        </p:nvSpPr>
        <p:spPr>
          <a:xfrm>
            <a:off x="1429559" y="2605634"/>
            <a:ext cx="4651200" cy="1077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rgbClr val="1E4964"/>
                </a:solidFill>
                <a:latin typeface="Calibri"/>
                <a:ea typeface="Calibri"/>
                <a:cs typeface="Calibri"/>
                <a:sym typeface="Calibri"/>
              </a:rPr>
              <a:t>R&amp;D software engineer leading product development and research design. Visual Analytics, Computer vision, deep learning. He is a LiDAR and  embedded software expert</a:t>
            </a:r>
            <a:endParaRPr sz="1600">
              <a:solidFill>
                <a:schemeClr val="dk1"/>
              </a:solidFill>
              <a:latin typeface="Calibri"/>
              <a:ea typeface="Calibri"/>
              <a:cs typeface="Calibri"/>
              <a:sym typeface="Calibri"/>
            </a:endParaRPr>
          </a:p>
        </p:txBody>
      </p:sp>
      <p:sp>
        <p:nvSpPr>
          <p:cNvPr id="113" name="Google Shape;113;p15"/>
          <p:cNvSpPr txBox="1"/>
          <p:nvPr/>
        </p:nvSpPr>
        <p:spPr>
          <a:xfrm>
            <a:off x="7391400" y="957942"/>
            <a:ext cx="4495800" cy="53553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2060"/>
                </a:solidFill>
                <a:latin typeface="Calibri"/>
                <a:ea typeface="Calibri"/>
                <a:cs typeface="Calibri"/>
                <a:sym typeface="Calibri"/>
              </a:rPr>
              <a:t>Loay Amin</a:t>
            </a:r>
            <a:r>
              <a:rPr lang="en-US" sz="1800">
                <a:solidFill>
                  <a:srgbClr val="002060"/>
                </a:solidFill>
                <a:latin typeface="Calibri"/>
                <a:ea typeface="Calibri"/>
                <a:cs typeface="Calibri"/>
                <a:sym typeface="Calibri"/>
              </a:rPr>
              <a:t>, Senior machine learning engineer with 2+ year experience in data science, computer vision and hardware deployment.</a:t>
            </a:r>
            <a:endParaRPr sz="1800">
              <a:solidFill>
                <a:srgbClr val="002060"/>
              </a:solidFill>
              <a:latin typeface="Calibri"/>
              <a:ea typeface="Calibri"/>
              <a:cs typeface="Calibri"/>
              <a:sym typeface="Calibri"/>
            </a:endParaRPr>
          </a:p>
          <a:p>
            <a:pPr indent="0" lvl="0" marL="0" marR="0" rtl="0" algn="l">
              <a:spcBef>
                <a:spcPts val="0"/>
              </a:spcBef>
              <a:spcAft>
                <a:spcPts val="0"/>
              </a:spcAft>
              <a:buNone/>
            </a:pPr>
            <a:r>
              <a:t/>
            </a:r>
            <a:endParaRPr sz="1800">
              <a:solidFill>
                <a:srgbClr val="002060"/>
              </a:solidFill>
              <a:latin typeface="Calibri"/>
              <a:ea typeface="Calibri"/>
              <a:cs typeface="Calibri"/>
              <a:sym typeface="Calibri"/>
            </a:endParaRPr>
          </a:p>
          <a:p>
            <a:pPr indent="0" lvl="0" marL="0" marR="0" rtl="0" algn="l">
              <a:spcBef>
                <a:spcPts val="0"/>
              </a:spcBef>
              <a:spcAft>
                <a:spcPts val="0"/>
              </a:spcAft>
              <a:buNone/>
            </a:pPr>
            <a:r>
              <a:rPr b="1" lang="en-US" sz="1800">
                <a:solidFill>
                  <a:srgbClr val="002060"/>
                </a:solidFill>
                <a:latin typeface="Calibri"/>
                <a:ea typeface="Calibri"/>
                <a:cs typeface="Calibri"/>
                <a:sym typeface="Calibri"/>
              </a:rPr>
              <a:t>Eslam Mohamed</a:t>
            </a:r>
            <a:r>
              <a:rPr lang="en-US" sz="1800">
                <a:solidFill>
                  <a:srgbClr val="002060"/>
                </a:solidFill>
                <a:latin typeface="Calibri"/>
                <a:ea typeface="Calibri"/>
                <a:cs typeface="Calibri"/>
                <a:sym typeface="Calibri"/>
              </a:rPr>
              <a:t>, BD Manager Experiences sales &amp; BD leader with 8+ years in smart city technology, power generation and energy management. Led new business across GCC &amp; Egypt</a:t>
            </a:r>
            <a:endParaRPr/>
          </a:p>
          <a:p>
            <a:pPr indent="0" lvl="0" marL="0" marR="0" rtl="0" algn="l">
              <a:spcBef>
                <a:spcPts val="0"/>
              </a:spcBef>
              <a:spcAft>
                <a:spcPts val="0"/>
              </a:spcAft>
              <a:buNone/>
            </a:pPr>
            <a:r>
              <a:rPr b="1" lang="en-US" sz="1800">
                <a:solidFill>
                  <a:srgbClr val="002060"/>
                </a:solidFill>
                <a:latin typeface="Calibri"/>
                <a:ea typeface="Calibri"/>
                <a:cs typeface="Calibri"/>
                <a:sym typeface="Calibri"/>
              </a:rPr>
              <a:t>Mohamed Assaf</a:t>
            </a:r>
            <a:r>
              <a:rPr lang="en-US" sz="1800">
                <a:solidFill>
                  <a:srgbClr val="002060"/>
                </a:solidFill>
                <a:latin typeface="Calibri"/>
                <a:ea typeface="Calibri"/>
                <a:cs typeface="Calibri"/>
                <a:sym typeface="Calibri"/>
              </a:rPr>
              <a:t>, Software engineer, experienced  Full stack web developer  with very good command of Javascript and .Net framework.</a:t>
            </a:r>
            <a:endParaRPr/>
          </a:p>
          <a:p>
            <a:pPr indent="0" lvl="0" marL="0" marR="0" rtl="0" algn="l">
              <a:spcBef>
                <a:spcPts val="0"/>
              </a:spcBef>
              <a:spcAft>
                <a:spcPts val="0"/>
              </a:spcAft>
              <a:buNone/>
            </a:pPr>
            <a:r>
              <a:t/>
            </a:r>
            <a:endParaRPr sz="1800">
              <a:solidFill>
                <a:srgbClr val="002060"/>
              </a:solidFill>
              <a:latin typeface="Calibri"/>
              <a:ea typeface="Calibri"/>
              <a:cs typeface="Calibri"/>
              <a:sym typeface="Calibri"/>
            </a:endParaRPr>
          </a:p>
          <a:p>
            <a:pPr indent="0" lvl="0" marL="0" marR="0" rtl="0" algn="l">
              <a:spcBef>
                <a:spcPts val="0"/>
              </a:spcBef>
              <a:spcAft>
                <a:spcPts val="0"/>
              </a:spcAft>
              <a:buNone/>
            </a:pPr>
            <a:r>
              <a:rPr b="1" lang="en-US" sz="1800">
                <a:solidFill>
                  <a:srgbClr val="002060"/>
                </a:solidFill>
                <a:latin typeface="Calibri"/>
                <a:ea typeface="Calibri"/>
                <a:cs typeface="Calibri"/>
                <a:sym typeface="Calibri"/>
              </a:rPr>
              <a:t>Omar Barakat</a:t>
            </a:r>
            <a:r>
              <a:rPr lang="en-US" sz="1800">
                <a:solidFill>
                  <a:srgbClr val="002060"/>
                </a:solidFill>
                <a:latin typeface="Calibri"/>
                <a:ea typeface="Calibri"/>
                <a:cs typeface="Calibri"/>
                <a:sym typeface="Calibri"/>
              </a:rPr>
              <a:t>, Lead developer, machine learning, LiDAR expert. Computer vision, Visual analytics, Strong analytics development skills.</a:t>
            </a:r>
            <a:endParaRPr/>
          </a:p>
        </p:txBody>
      </p:sp>
      <p:pic>
        <p:nvPicPr>
          <p:cNvPr id="114" name="Google Shape;114;p15"/>
          <p:cNvPicPr preferRelativeResize="0"/>
          <p:nvPr/>
        </p:nvPicPr>
        <p:blipFill rotWithShape="1">
          <a:blip r:embed="rId4">
            <a:alphaModFix/>
          </a:blip>
          <a:srcRect b="0" l="49693" r="0" t="0"/>
          <a:stretch/>
        </p:blipFill>
        <p:spPr>
          <a:xfrm>
            <a:off x="6036505" y="0"/>
            <a:ext cx="6111350" cy="6858000"/>
          </a:xfrm>
          <a:prstGeom prst="rect">
            <a:avLst/>
          </a:prstGeom>
          <a:noFill/>
          <a:ln>
            <a:noFill/>
          </a:ln>
        </p:spPr>
      </p:pic>
      <p:pic>
        <p:nvPicPr>
          <p:cNvPr id="115" name="Google Shape;115;p15"/>
          <p:cNvPicPr preferRelativeResize="0"/>
          <p:nvPr/>
        </p:nvPicPr>
        <p:blipFill rotWithShape="1">
          <a:blip r:embed="rId4">
            <a:alphaModFix/>
          </a:blip>
          <a:srcRect b="0" l="0" r="50828" t="0"/>
          <a:stretch/>
        </p:blipFill>
        <p:spPr>
          <a:xfrm>
            <a:off x="107447" y="655475"/>
            <a:ext cx="5973300" cy="6858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0" name="Shape 320"/>
        <p:cNvGrpSpPr/>
        <p:nvPr/>
      </p:nvGrpSpPr>
      <p:grpSpPr>
        <a:xfrm>
          <a:off x="0" y="0"/>
          <a:ext cx="0" cy="0"/>
          <a:chOff x="0" y="0"/>
          <a:chExt cx="0" cy="0"/>
        </a:xfrm>
      </p:grpSpPr>
      <p:pic>
        <p:nvPicPr>
          <p:cNvPr id="321" name="Google Shape;321;p42"/>
          <p:cNvPicPr preferRelativeResize="0"/>
          <p:nvPr/>
        </p:nvPicPr>
        <p:blipFill rotWithShape="1">
          <a:blip r:embed="rId3">
            <a:alphaModFix/>
          </a:blip>
          <a:srcRect b="0" l="47368" r="0" t="0"/>
          <a:stretch/>
        </p:blipFill>
        <p:spPr>
          <a:xfrm>
            <a:off x="5775300" y="0"/>
            <a:ext cx="6416701" cy="6858025"/>
          </a:xfrm>
          <a:prstGeom prst="rect">
            <a:avLst/>
          </a:prstGeom>
          <a:noFill/>
          <a:ln>
            <a:noFill/>
          </a:ln>
        </p:spPr>
      </p:pic>
      <p:cxnSp>
        <p:nvCxnSpPr>
          <p:cNvPr id="322" name="Google Shape;322;p42"/>
          <p:cNvCxnSpPr/>
          <p:nvPr/>
        </p:nvCxnSpPr>
        <p:spPr>
          <a:xfrm>
            <a:off x="655320" y="2316480"/>
            <a:ext cx="4572000" cy="0"/>
          </a:xfrm>
          <a:prstGeom prst="straightConnector1">
            <a:avLst/>
          </a:prstGeom>
          <a:noFill/>
          <a:ln cap="sq" cmpd="sng" w="19050">
            <a:solidFill>
              <a:schemeClr val="dk1"/>
            </a:solidFill>
            <a:prstDash val="solid"/>
            <a:miter lim="800000"/>
            <a:headEnd len="sm" w="sm" type="none"/>
            <a:tailEnd len="sm" w="sm" type="none"/>
          </a:ln>
        </p:spPr>
      </p:cxnSp>
      <p:sp>
        <p:nvSpPr>
          <p:cNvPr id="323" name="Google Shape;323;p42"/>
          <p:cNvSpPr txBox="1"/>
          <p:nvPr>
            <p:ph type="title"/>
          </p:nvPr>
        </p:nvSpPr>
        <p:spPr>
          <a:xfrm>
            <a:off x="655320" y="365125"/>
            <a:ext cx="5120114" cy="169279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E4964"/>
              </a:buClr>
              <a:buSzPts val="4400"/>
              <a:buFont typeface="Calibri"/>
              <a:buNone/>
            </a:pPr>
            <a:r>
              <a:rPr lang="en-US">
                <a:solidFill>
                  <a:srgbClr val="1E4964"/>
                </a:solidFill>
              </a:rPr>
              <a:t>Investing</a:t>
            </a:r>
            <a:endParaRPr/>
          </a:p>
        </p:txBody>
      </p:sp>
      <p:sp>
        <p:nvSpPr>
          <p:cNvPr id="324" name="Google Shape;324;p42"/>
          <p:cNvSpPr txBox="1"/>
          <p:nvPr>
            <p:ph idx="1" type="body"/>
          </p:nvPr>
        </p:nvSpPr>
        <p:spPr>
          <a:xfrm>
            <a:off x="114899" y="2575025"/>
            <a:ext cx="5660400" cy="3462300"/>
          </a:xfrm>
          <a:prstGeom prst="rect">
            <a:avLst/>
          </a:prstGeom>
          <a:noFill/>
          <a:ln>
            <a:noFill/>
          </a:ln>
        </p:spPr>
        <p:txBody>
          <a:bodyPr anchorCtr="0" anchor="t" bIns="45700" lIns="91425" spcFirstLastPara="1" rIns="91425" wrap="square" tIns="45700">
            <a:noAutofit/>
          </a:bodyPr>
          <a:lstStyle/>
          <a:p>
            <a:pPr indent="-241300" lvl="0" marL="228600" rtl="0" algn="l">
              <a:lnSpc>
                <a:spcPct val="115000"/>
              </a:lnSpc>
              <a:spcBef>
                <a:spcPts val="0"/>
              </a:spcBef>
              <a:spcAft>
                <a:spcPts val="0"/>
              </a:spcAft>
              <a:buClr>
                <a:srgbClr val="1E4964"/>
              </a:buClr>
              <a:buSzPts val="2000"/>
              <a:buChar char="•"/>
            </a:pPr>
            <a:r>
              <a:rPr lang="en-US" sz="2000">
                <a:solidFill>
                  <a:srgbClr val="1E4964"/>
                </a:solidFill>
                <a:latin typeface="Helvetica Neue"/>
                <a:ea typeface="Helvetica Neue"/>
                <a:cs typeface="Helvetica Neue"/>
                <a:sym typeface="Helvetica Neue"/>
              </a:rPr>
              <a:t>We are looking to raise USD 2 million to facilitate the required expansion in our development team, sales &amp; business development team, administration, finance and accounting</a:t>
            </a:r>
            <a:endParaRPr sz="2000"/>
          </a:p>
          <a:p>
            <a:pPr indent="-241300" lvl="0" marL="228600" rtl="0" algn="l">
              <a:lnSpc>
                <a:spcPct val="115000"/>
              </a:lnSpc>
              <a:spcBef>
                <a:spcPts val="1000"/>
              </a:spcBef>
              <a:spcAft>
                <a:spcPts val="0"/>
              </a:spcAft>
              <a:buClr>
                <a:srgbClr val="1E4964"/>
              </a:buClr>
              <a:buSzPts val="2000"/>
              <a:buChar char="•"/>
            </a:pPr>
            <a:r>
              <a:rPr lang="en-US" sz="2000">
                <a:solidFill>
                  <a:srgbClr val="1E4964"/>
                </a:solidFill>
                <a:latin typeface="Helvetica Neue"/>
                <a:ea typeface="Helvetica Neue"/>
                <a:cs typeface="Helvetica Neue"/>
                <a:sym typeface="Helvetica Neue"/>
              </a:rPr>
              <a:t>Equipment acquisition/lab expansion</a:t>
            </a:r>
            <a:endParaRPr sz="2000"/>
          </a:p>
          <a:p>
            <a:pPr indent="-241300" lvl="0" marL="228600" rtl="0" algn="l">
              <a:lnSpc>
                <a:spcPct val="115000"/>
              </a:lnSpc>
              <a:spcBef>
                <a:spcPts val="1000"/>
              </a:spcBef>
              <a:spcAft>
                <a:spcPts val="0"/>
              </a:spcAft>
              <a:buClr>
                <a:srgbClr val="1E4964"/>
              </a:buClr>
              <a:buSzPts val="2000"/>
              <a:buChar char="•"/>
            </a:pPr>
            <a:r>
              <a:rPr lang="en-US" sz="2000">
                <a:solidFill>
                  <a:srgbClr val="1E4964"/>
                </a:solidFill>
                <a:latin typeface="Helvetica Neue"/>
                <a:ea typeface="Helvetica Neue"/>
                <a:cs typeface="Helvetica Neue"/>
                <a:sym typeface="Helvetica Neue"/>
              </a:rPr>
              <a:t>Office facilities for development team in Cairo</a:t>
            </a:r>
            <a:endParaRPr sz="2000"/>
          </a:p>
          <a:p>
            <a:pPr indent="-241300" lvl="0" marL="228600" rtl="0" algn="l">
              <a:lnSpc>
                <a:spcPct val="115000"/>
              </a:lnSpc>
              <a:spcBef>
                <a:spcPts val="1000"/>
              </a:spcBef>
              <a:spcAft>
                <a:spcPts val="0"/>
              </a:spcAft>
              <a:buClr>
                <a:srgbClr val="1E4964"/>
              </a:buClr>
              <a:buSzPts val="2000"/>
              <a:buChar char="•"/>
            </a:pPr>
            <a:r>
              <a:rPr lang="en-US" sz="2000">
                <a:solidFill>
                  <a:srgbClr val="1E4964"/>
                </a:solidFill>
                <a:latin typeface="Helvetica Neue"/>
                <a:ea typeface="Helvetica Neue"/>
                <a:cs typeface="Helvetica Neue"/>
                <a:sym typeface="Helvetica Neue"/>
              </a:rPr>
              <a:t>Marketing and outreach programs</a:t>
            </a:r>
            <a:endParaRPr sz="2000"/>
          </a:p>
          <a:p>
            <a:pPr indent="-114300" lvl="0" marL="228600" rtl="0" algn="l">
              <a:lnSpc>
                <a:spcPct val="115000"/>
              </a:lnSpc>
              <a:spcBef>
                <a:spcPts val="1000"/>
              </a:spcBef>
              <a:spcAft>
                <a:spcPts val="0"/>
              </a:spcAft>
              <a:buClr>
                <a:schemeClr val="dk1"/>
              </a:buClr>
              <a:buSzPts val="1800"/>
              <a:buNone/>
            </a:pPr>
            <a:r>
              <a:t/>
            </a:r>
            <a:endParaRPr sz="20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43"/>
          <p:cNvPicPr preferRelativeResize="0"/>
          <p:nvPr/>
        </p:nvPicPr>
        <p:blipFill rotWithShape="1">
          <a:blip r:embed="rId3">
            <a:alphaModFix/>
          </a:blip>
          <a:srcRect b="0" l="48162" r="0" t="0"/>
          <a:stretch/>
        </p:blipFill>
        <p:spPr>
          <a:xfrm>
            <a:off x="5871850" y="0"/>
            <a:ext cx="6320150" cy="6858000"/>
          </a:xfrm>
          <a:prstGeom prst="rect">
            <a:avLst/>
          </a:prstGeom>
          <a:noFill/>
          <a:ln>
            <a:noFill/>
          </a:ln>
        </p:spPr>
      </p:pic>
      <p:sp>
        <p:nvSpPr>
          <p:cNvPr id="330" name="Google Shape;330;p43"/>
          <p:cNvSpPr txBox="1"/>
          <p:nvPr>
            <p:ph idx="1" type="body"/>
          </p:nvPr>
        </p:nvSpPr>
        <p:spPr>
          <a:xfrm>
            <a:off x="-44250" y="2410800"/>
            <a:ext cx="6513300" cy="4376400"/>
          </a:xfrm>
          <a:prstGeom prst="rect">
            <a:avLst/>
          </a:prstGeom>
          <a:noFill/>
          <a:ln>
            <a:noFill/>
          </a:ln>
        </p:spPr>
        <p:txBody>
          <a:bodyPr anchorCtr="0" anchor="t" bIns="45700" lIns="91425" spcFirstLastPara="1" rIns="91425" wrap="square" tIns="45700">
            <a:noAutofit/>
          </a:bodyPr>
          <a:lstStyle/>
          <a:p>
            <a:pPr indent="-228600" lvl="0" marL="228600" rtl="0" algn="l">
              <a:lnSpc>
                <a:spcPct val="115000"/>
              </a:lnSpc>
              <a:spcBef>
                <a:spcPts val="0"/>
              </a:spcBef>
              <a:spcAft>
                <a:spcPts val="0"/>
              </a:spcAft>
              <a:buClr>
                <a:srgbClr val="1E4964"/>
              </a:buClr>
              <a:buSzPts val="1600"/>
              <a:buFont typeface="Helvetica Neue"/>
              <a:buChar char="•"/>
            </a:pPr>
            <a:r>
              <a:rPr lang="en-US" sz="1600">
                <a:solidFill>
                  <a:srgbClr val="1E4964"/>
                </a:solidFill>
                <a:latin typeface="Helvetica Neue"/>
                <a:ea typeface="Helvetica Neue"/>
                <a:cs typeface="Helvetica Neue"/>
                <a:sym typeface="Helvetica Neue"/>
              </a:rPr>
              <a:t>Current valuation estimate $30M:</a:t>
            </a:r>
            <a:endParaRPr>
              <a:solidFill>
                <a:srgbClr val="1E4964"/>
              </a:solidFill>
              <a:latin typeface="Helvetica Neue"/>
              <a:ea typeface="Helvetica Neue"/>
              <a:cs typeface="Helvetica Neue"/>
              <a:sym typeface="Helvetica Neue"/>
            </a:endParaRPr>
          </a:p>
          <a:p>
            <a:pPr indent="-127000" lvl="0" marL="228600" rtl="0" algn="l">
              <a:lnSpc>
                <a:spcPct val="115000"/>
              </a:lnSpc>
              <a:spcBef>
                <a:spcPts val="1000"/>
              </a:spcBef>
              <a:spcAft>
                <a:spcPts val="0"/>
              </a:spcAft>
              <a:buClr>
                <a:schemeClr val="dk1"/>
              </a:buClr>
              <a:buSzPts val="1600"/>
              <a:buNone/>
            </a:pPr>
            <a:r>
              <a:t/>
            </a:r>
            <a:endParaRPr sz="1600">
              <a:solidFill>
                <a:srgbClr val="1E4964"/>
              </a:solidFill>
              <a:latin typeface="Helvetica Neue"/>
              <a:ea typeface="Helvetica Neue"/>
              <a:cs typeface="Helvetica Neue"/>
              <a:sym typeface="Helvetica Neue"/>
            </a:endParaRPr>
          </a:p>
          <a:p>
            <a:pPr indent="-228600" lvl="1" marL="685800" rtl="0" algn="l">
              <a:lnSpc>
                <a:spcPct val="115000"/>
              </a:lnSpc>
              <a:spcBef>
                <a:spcPts val="500"/>
              </a:spcBef>
              <a:spcAft>
                <a:spcPts val="0"/>
              </a:spcAft>
              <a:buClr>
                <a:srgbClr val="1E4964"/>
              </a:buClr>
              <a:buSzPts val="1500"/>
              <a:buFont typeface="Helvetica Neue"/>
              <a:buChar char="•"/>
            </a:pPr>
            <a:r>
              <a:rPr lang="en-US" sz="1500">
                <a:solidFill>
                  <a:srgbClr val="1E4964"/>
                </a:solidFill>
                <a:latin typeface="Helvetica Neue"/>
                <a:ea typeface="Helvetica Neue"/>
                <a:cs typeface="Helvetica Neue"/>
                <a:sym typeface="Helvetica Neue"/>
              </a:rPr>
              <a:t>AI solutions, U.S. patents (3), Revenue, competitive wins, high demand market for security an for traffic safety, pipeline, market traction.</a:t>
            </a:r>
            <a:endParaRPr>
              <a:solidFill>
                <a:srgbClr val="1E4964"/>
              </a:solidFill>
              <a:latin typeface="Helvetica Neue"/>
              <a:ea typeface="Helvetica Neue"/>
              <a:cs typeface="Helvetica Neue"/>
              <a:sym typeface="Helvetica Neue"/>
            </a:endParaRPr>
          </a:p>
          <a:p>
            <a:pPr indent="-228600" lvl="1" marL="685800" rtl="0" algn="l">
              <a:lnSpc>
                <a:spcPct val="115000"/>
              </a:lnSpc>
              <a:spcBef>
                <a:spcPts val="500"/>
              </a:spcBef>
              <a:spcAft>
                <a:spcPts val="0"/>
              </a:spcAft>
              <a:buClr>
                <a:srgbClr val="1E4964"/>
              </a:buClr>
              <a:buSzPts val="1500"/>
              <a:buFont typeface="Helvetica Neue"/>
              <a:buChar char="•"/>
            </a:pPr>
            <a:r>
              <a:rPr lang="en-US" sz="1500">
                <a:solidFill>
                  <a:srgbClr val="1E4964"/>
                </a:solidFill>
                <a:latin typeface="Helvetica Neue"/>
                <a:ea typeface="Helvetica Neue"/>
                <a:cs typeface="Helvetica Neue"/>
                <a:sym typeface="Helvetica Neue"/>
              </a:rPr>
              <a:t>Company sales expected to triple within 24 months</a:t>
            </a:r>
            <a:endParaRPr>
              <a:solidFill>
                <a:srgbClr val="1E4964"/>
              </a:solidFill>
              <a:latin typeface="Helvetica Neue"/>
              <a:ea typeface="Helvetica Neue"/>
              <a:cs typeface="Helvetica Neue"/>
              <a:sym typeface="Helvetica Neue"/>
            </a:endParaRPr>
          </a:p>
          <a:p>
            <a:pPr indent="-133350" lvl="1" marL="685800" rtl="0" algn="l">
              <a:lnSpc>
                <a:spcPct val="115000"/>
              </a:lnSpc>
              <a:spcBef>
                <a:spcPts val="500"/>
              </a:spcBef>
              <a:spcAft>
                <a:spcPts val="0"/>
              </a:spcAft>
              <a:buClr>
                <a:schemeClr val="dk1"/>
              </a:buClr>
              <a:buSzPts val="1500"/>
              <a:buNone/>
            </a:pPr>
            <a:r>
              <a:t/>
            </a:r>
            <a:endParaRPr sz="1500">
              <a:solidFill>
                <a:srgbClr val="1E4964"/>
              </a:solidFill>
              <a:latin typeface="Helvetica Neue"/>
              <a:ea typeface="Helvetica Neue"/>
              <a:cs typeface="Helvetica Neue"/>
              <a:sym typeface="Helvetica Neue"/>
            </a:endParaRPr>
          </a:p>
          <a:p>
            <a:pPr indent="-228600" lvl="1" marL="685800" rtl="0" algn="l">
              <a:lnSpc>
                <a:spcPct val="115000"/>
              </a:lnSpc>
              <a:spcBef>
                <a:spcPts val="500"/>
              </a:spcBef>
              <a:spcAft>
                <a:spcPts val="0"/>
              </a:spcAft>
              <a:buClr>
                <a:srgbClr val="1E4964"/>
              </a:buClr>
              <a:buSzPts val="1500"/>
              <a:buFont typeface="Helvetica Neue"/>
              <a:buChar char="•"/>
            </a:pPr>
            <a:r>
              <a:rPr lang="en-US" sz="1500">
                <a:solidFill>
                  <a:srgbClr val="1E4964"/>
                </a:solidFill>
                <a:latin typeface="Helvetica Neue"/>
                <a:ea typeface="Helvetica Neue"/>
                <a:cs typeface="Helvetica Neue"/>
                <a:sym typeface="Helvetica Neue"/>
              </a:rPr>
              <a:t>Within 1.5 – 2 years, raise company valuation to $100M - $150M and start round 2 for $10 - $15 M</a:t>
            </a:r>
            <a:endParaRPr>
              <a:solidFill>
                <a:srgbClr val="1E4964"/>
              </a:solidFill>
              <a:latin typeface="Helvetica Neue"/>
              <a:ea typeface="Helvetica Neue"/>
              <a:cs typeface="Helvetica Neue"/>
              <a:sym typeface="Helvetica Neue"/>
            </a:endParaRPr>
          </a:p>
          <a:p>
            <a:pPr indent="-228600" lvl="1" marL="685800" rtl="0" algn="l">
              <a:lnSpc>
                <a:spcPct val="115000"/>
              </a:lnSpc>
              <a:spcBef>
                <a:spcPts val="500"/>
              </a:spcBef>
              <a:spcAft>
                <a:spcPts val="0"/>
              </a:spcAft>
              <a:buClr>
                <a:srgbClr val="1E4964"/>
              </a:buClr>
              <a:buSzPts val="1500"/>
              <a:buFont typeface="Helvetica Neue"/>
              <a:buChar char="•"/>
            </a:pPr>
            <a:r>
              <a:rPr lang="en-US" sz="1500">
                <a:solidFill>
                  <a:srgbClr val="1E4964"/>
                </a:solidFill>
                <a:latin typeface="Helvetica Neue"/>
                <a:ea typeface="Helvetica Neue"/>
                <a:cs typeface="Helvetica Neue"/>
                <a:sym typeface="Helvetica Neue"/>
              </a:rPr>
              <a:t>Valuation increase through:</a:t>
            </a:r>
            <a:endParaRPr>
              <a:solidFill>
                <a:srgbClr val="1E4964"/>
              </a:solidFill>
              <a:latin typeface="Helvetica Neue"/>
              <a:ea typeface="Helvetica Neue"/>
              <a:cs typeface="Helvetica Neue"/>
              <a:sym typeface="Helvetica Neue"/>
            </a:endParaRPr>
          </a:p>
          <a:p>
            <a:pPr indent="-400050" lvl="1" marL="601218" rtl="0" algn="l">
              <a:lnSpc>
                <a:spcPct val="115000"/>
              </a:lnSpc>
              <a:spcBef>
                <a:spcPts val="500"/>
              </a:spcBef>
              <a:spcAft>
                <a:spcPts val="0"/>
              </a:spcAft>
              <a:buClr>
                <a:srgbClr val="1E4964"/>
              </a:buClr>
              <a:buSzPts val="1500"/>
              <a:buFont typeface="Helvetica Neue"/>
              <a:buAutoNum type="romanUcPeriod"/>
            </a:pPr>
            <a:r>
              <a:rPr lang="en-US" sz="1500">
                <a:solidFill>
                  <a:srgbClr val="1E4964"/>
                </a:solidFill>
                <a:latin typeface="Helvetica Neue"/>
                <a:ea typeface="Helvetica Neue"/>
                <a:cs typeface="Helvetica Neue"/>
                <a:sym typeface="Helvetica Neue"/>
              </a:rPr>
              <a:t>- Continued innovations</a:t>
            </a:r>
            <a:endParaRPr>
              <a:solidFill>
                <a:srgbClr val="1E4964"/>
              </a:solidFill>
              <a:latin typeface="Helvetica Neue"/>
              <a:ea typeface="Helvetica Neue"/>
              <a:cs typeface="Helvetica Neue"/>
              <a:sym typeface="Helvetica Neue"/>
            </a:endParaRPr>
          </a:p>
          <a:p>
            <a:pPr indent="-400050" lvl="1" marL="601218" rtl="0" algn="l">
              <a:lnSpc>
                <a:spcPct val="115000"/>
              </a:lnSpc>
              <a:spcBef>
                <a:spcPts val="500"/>
              </a:spcBef>
              <a:spcAft>
                <a:spcPts val="0"/>
              </a:spcAft>
              <a:buClr>
                <a:srgbClr val="1E4964"/>
              </a:buClr>
              <a:buSzPts val="1500"/>
              <a:buFont typeface="Helvetica Neue"/>
              <a:buAutoNum type="romanUcPeriod"/>
            </a:pPr>
            <a:r>
              <a:rPr lang="en-US" sz="1500">
                <a:solidFill>
                  <a:srgbClr val="1E4964"/>
                </a:solidFill>
                <a:latin typeface="Helvetica Neue"/>
                <a:ea typeface="Helvetica Neue"/>
                <a:cs typeface="Helvetica Neue"/>
                <a:sym typeface="Helvetica Neue"/>
              </a:rPr>
              <a:t>- SALES in the UAE, GCC, Middle East, and internationally to demonstrate global demand</a:t>
            </a:r>
            <a:endParaRPr>
              <a:solidFill>
                <a:srgbClr val="1E4964"/>
              </a:solidFill>
              <a:latin typeface="Helvetica Neue"/>
              <a:ea typeface="Helvetica Neue"/>
              <a:cs typeface="Helvetica Neue"/>
              <a:sym typeface="Helvetica Neue"/>
            </a:endParaRPr>
          </a:p>
          <a:p>
            <a:pPr indent="-400050" lvl="1" marL="601218" rtl="0" algn="l">
              <a:lnSpc>
                <a:spcPct val="115000"/>
              </a:lnSpc>
              <a:spcBef>
                <a:spcPts val="500"/>
              </a:spcBef>
              <a:spcAft>
                <a:spcPts val="0"/>
              </a:spcAft>
              <a:buClr>
                <a:srgbClr val="1E4964"/>
              </a:buClr>
              <a:buSzPts val="1500"/>
              <a:buFont typeface="Helvetica Neue"/>
              <a:buAutoNum type="romanUcPeriod"/>
            </a:pPr>
            <a:r>
              <a:rPr lang="en-US" sz="1500">
                <a:solidFill>
                  <a:srgbClr val="1E4964"/>
                </a:solidFill>
                <a:latin typeface="Helvetica Neue"/>
                <a:ea typeface="Helvetica Neue"/>
                <a:cs typeface="Helvetica Neue"/>
                <a:sym typeface="Helvetica Neue"/>
              </a:rPr>
              <a:t>Company organic growth starting in the region, UAE, Saudi, Egypt</a:t>
            </a:r>
            <a:endParaRPr>
              <a:solidFill>
                <a:srgbClr val="1E4964"/>
              </a:solidFill>
              <a:latin typeface="Helvetica Neue"/>
              <a:ea typeface="Helvetica Neue"/>
              <a:cs typeface="Helvetica Neue"/>
              <a:sym typeface="Helvetica Neue"/>
            </a:endParaRPr>
          </a:p>
          <a:p>
            <a:pPr indent="0" lvl="1" marL="457200" rtl="0" algn="l">
              <a:lnSpc>
                <a:spcPct val="115000"/>
              </a:lnSpc>
              <a:spcBef>
                <a:spcPts val="500"/>
              </a:spcBef>
              <a:spcAft>
                <a:spcPts val="0"/>
              </a:spcAft>
              <a:buClr>
                <a:schemeClr val="dk1"/>
              </a:buClr>
              <a:buSzPts val="1600"/>
              <a:buNone/>
            </a:pPr>
            <a:r>
              <a:t/>
            </a:r>
            <a:endParaRPr sz="1600">
              <a:solidFill>
                <a:srgbClr val="1E4964"/>
              </a:solidFill>
              <a:latin typeface="Helvetica Neue"/>
              <a:ea typeface="Helvetica Neue"/>
              <a:cs typeface="Helvetica Neue"/>
              <a:sym typeface="Helvetica Neue"/>
            </a:endParaRPr>
          </a:p>
        </p:txBody>
      </p:sp>
      <p:cxnSp>
        <p:nvCxnSpPr>
          <p:cNvPr id="331" name="Google Shape;331;p43"/>
          <p:cNvCxnSpPr/>
          <p:nvPr/>
        </p:nvCxnSpPr>
        <p:spPr>
          <a:xfrm>
            <a:off x="655320" y="2316480"/>
            <a:ext cx="4572000" cy="0"/>
          </a:xfrm>
          <a:prstGeom prst="straightConnector1">
            <a:avLst/>
          </a:prstGeom>
          <a:noFill/>
          <a:ln cap="sq" cmpd="sng" w="19050">
            <a:solidFill>
              <a:schemeClr val="dk1"/>
            </a:solidFill>
            <a:prstDash val="solid"/>
            <a:miter lim="800000"/>
            <a:headEnd len="sm" w="sm" type="none"/>
            <a:tailEnd len="sm" w="sm" type="none"/>
          </a:ln>
        </p:spPr>
      </p:cxnSp>
      <p:sp>
        <p:nvSpPr>
          <p:cNvPr id="332" name="Google Shape;332;p43"/>
          <p:cNvSpPr txBox="1"/>
          <p:nvPr>
            <p:ph type="title"/>
          </p:nvPr>
        </p:nvSpPr>
        <p:spPr>
          <a:xfrm>
            <a:off x="655320" y="365125"/>
            <a:ext cx="5120100" cy="1692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E4964"/>
              </a:buClr>
              <a:buSzPts val="4400"/>
              <a:buFont typeface="Calibri"/>
              <a:buNone/>
            </a:pPr>
            <a:r>
              <a:rPr lang="en-US">
                <a:solidFill>
                  <a:srgbClr val="1E4964"/>
                </a:solidFill>
              </a:rPr>
              <a:t>Investor’s ROI</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44"/>
          <p:cNvPicPr preferRelativeResize="0"/>
          <p:nvPr/>
        </p:nvPicPr>
        <p:blipFill rotWithShape="1">
          <a:blip r:embed="rId3">
            <a:alphaModFix/>
          </a:blip>
          <a:srcRect b="0" l="47371" r="0" t="0"/>
          <a:stretch/>
        </p:blipFill>
        <p:spPr>
          <a:xfrm>
            <a:off x="5775499" y="0"/>
            <a:ext cx="6416499" cy="6857975"/>
          </a:xfrm>
          <a:prstGeom prst="rect">
            <a:avLst/>
          </a:prstGeom>
          <a:noFill/>
          <a:ln>
            <a:noFill/>
          </a:ln>
        </p:spPr>
      </p:pic>
      <p:sp>
        <p:nvSpPr>
          <p:cNvPr id="338" name="Google Shape;338;p44"/>
          <p:cNvSpPr txBox="1"/>
          <p:nvPr>
            <p:ph type="title"/>
          </p:nvPr>
        </p:nvSpPr>
        <p:spPr>
          <a:xfrm>
            <a:off x="655320" y="365125"/>
            <a:ext cx="5120114" cy="169279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E4964"/>
              </a:buClr>
              <a:buSzPts val="4400"/>
              <a:buFont typeface="Calibri"/>
              <a:buNone/>
            </a:pPr>
            <a:r>
              <a:rPr lang="en-US">
                <a:solidFill>
                  <a:srgbClr val="1E4964"/>
                </a:solidFill>
              </a:rPr>
              <a:t>Path to Liquidity</a:t>
            </a:r>
            <a:endParaRPr/>
          </a:p>
        </p:txBody>
      </p:sp>
      <p:sp>
        <p:nvSpPr>
          <p:cNvPr id="339" name="Google Shape;339;p44"/>
          <p:cNvSpPr txBox="1"/>
          <p:nvPr>
            <p:ph idx="1" type="body"/>
          </p:nvPr>
        </p:nvSpPr>
        <p:spPr>
          <a:xfrm>
            <a:off x="185599" y="2575025"/>
            <a:ext cx="5589900" cy="3917700"/>
          </a:xfrm>
          <a:prstGeom prst="rect">
            <a:avLst/>
          </a:prstGeom>
          <a:noFill/>
          <a:ln>
            <a:noFill/>
          </a:ln>
        </p:spPr>
        <p:txBody>
          <a:bodyPr anchorCtr="0" anchor="t" bIns="45700" lIns="91425" spcFirstLastPara="1" rIns="91425" wrap="square" tIns="45700">
            <a:noAutofit/>
          </a:bodyPr>
          <a:lstStyle/>
          <a:p>
            <a:pPr indent="-228600" lvl="0" marL="228600" rtl="0" algn="l">
              <a:lnSpc>
                <a:spcPct val="115000"/>
              </a:lnSpc>
              <a:spcBef>
                <a:spcPts val="0"/>
              </a:spcBef>
              <a:spcAft>
                <a:spcPts val="0"/>
              </a:spcAft>
              <a:buClr>
                <a:srgbClr val="1E4964"/>
              </a:buClr>
              <a:buSzPts val="2200"/>
              <a:buChar char="•"/>
            </a:pPr>
            <a:r>
              <a:rPr lang="en-US" sz="2200">
                <a:solidFill>
                  <a:srgbClr val="1E4964"/>
                </a:solidFill>
                <a:latin typeface="Helvetica Neue"/>
                <a:ea typeface="Helvetica Neue"/>
                <a:cs typeface="Helvetica Neue"/>
                <a:sym typeface="Helvetica Neue"/>
              </a:rPr>
              <a:t>Investment needed is $2M</a:t>
            </a:r>
            <a:endParaRPr/>
          </a:p>
          <a:p>
            <a:pPr indent="-228600" lvl="0" marL="228600" rtl="0" algn="l">
              <a:lnSpc>
                <a:spcPct val="115000"/>
              </a:lnSpc>
              <a:spcBef>
                <a:spcPts val="1000"/>
              </a:spcBef>
              <a:spcAft>
                <a:spcPts val="0"/>
              </a:spcAft>
              <a:buClr>
                <a:srgbClr val="1E4964"/>
              </a:buClr>
              <a:buSzPts val="2200"/>
              <a:buChar char="•"/>
            </a:pPr>
            <a:r>
              <a:rPr lang="en-US" sz="2200">
                <a:solidFill>
                  <a:srgbClr val="1E4964"/>
                </a:solidFill>
                <a:latin typeface="Helvetica Neue"/>
                <a:ea typeface="Helvetica Neue"/>
                <a:cs typeface="Helvetica Neue"/>
                <a:sym typeface="Helvetica Neue"/>
              </a:rPr>
              <a:t>Required to add the additional developers and business development managers and the required additional equipment to increase our customer PoC rate and satisfy the needed tests and trials.</a:t>
            </a:r>
            <a:endParaRPr/>
          </a:p>
          <a:p>
            <a:pPr indent="-228600" lvl="0" marL="228600" rtl="0" algn="l">
              <a:lnSpc>
                <a:spcPct val="115000"/>
              </a:lnSpc>
              <a:spcBef>
                <a:spcPts val="1000"/>
              </a:spcBef>
              <a:spcAft>
                <a:spcPts val="0"/>
              </a:spcAft>
              <a:buClr>
                <a:srgbClr val="1E4964"/>
              </a:buClr>
              <a:buSzPts val="2400"/>
              <a:buChar char="•"/>
            </a:pPr>
            <a:r>
              <a:rPr lang="en-US" sz="2400">
                <a:solidFill>
                  <a:srgbClr val="1E4964"/>
                </a:solidFill>
                <a:latin typeface="Helvetica Neue"/>
                <a:ea typeface="Helvetica Neue"/>
                <a:cs typeface="Helvetica Neue"/>
                <a:sym typeface="Helvetica Neue"/>
              </a:rPr>
              <a:t>Path to liquidity: Acquisition by a larger company, or IPO</a:t>
            </a:r>
            <a:endParaRPr sz="2200">
              <a:solidFill>
                <a:srgbClr val="1E4964"/>
              </a:solidFill>
              <a:latin typeface="Helvetica Neue"/>
              <a:ea typeface="Helvetica Neue"/>
              <a:cs typeface="Helvetica Neue"/>
              <a:sym typeface="Helvetica Neue"/>
            </a:endParaRPr>
          </a:p>
          <a:p>
            <a:pPr indent="-88900" lvl="0" marL="228600" rtl="0" algn="l">
              <a:lnSpc>
                <a:spcPct val="115000"/>
              </a:lnSpc>
              <a:spcBef>
                <a:spcPts val="1000"/>
              </a:spcBef>
              <a:spcAft>
                <a:spcPts val="0"/>
              </a:spcAft>
              <a:buClr>
                <a:schemeClr val="dk1"/>
              </a:buClr>
              <a:buSzPts val="2200"/>
              <a:buNone/>
            </a:pPr>
            <a:r>
              <a:t/>
            </a:r>
            <a:endParaRPr sz="2200">
              <a:solidFill>
                <a:srgbClr val="1E4964"/>
              </a:solidFill>
              <a:latin typeface="Helvetica Neue"/>
              <a:ea typeface="Helvetica Neue"/>
              <a:cs typeface="Helvetica Neue"/>
              <a:sym typeface="Helvetica Neue"/>
            </a:endParaRPr>
          </a:p>
        </p:txBody>
      </p:sp>
      <p:cxnSp>
        <p:nvCxnSpPr>
          <p:cNvPr id="340" name="Google Shape;340;p44"/>
          <p:cNvCxnSpPr/>
          <p:nvPr/>
        </p:nvCxnSpPr>
        <p:spPr>
          <a:xfrm>
            <a:off x="655320" y="2316480"/>
            <a:ext cx="4572000" cy="0"/>
          </a:xfrm>
          <a:prstGeom prst="straightConnector1">
            <a:avLst/>
          </a:prstGeom>
          <a:noFill/>
          <a:ln cap="sq" cmpd="sng" w="19050">
            <a:solidFill>
              <a:schemeClr val="dk1"/>
            </a:solidFill>
            <a:prstDash val="solid"/>
            <a:miter lim="800000"/>
            <a:headEnd len="sm" w="sm" type="none"/>
            <a:tailEnd len="sm" w="sm"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5"/>
          <p:cNvSpPr txBox="1"/>
          <p:nvPr>
            <p:ph type="title"/>
          </p:nvPr>
        </p:nvSpPr>
        <p:spPr>
          <a:xfrm>
            <a:off x="655320" y="365125"/>
            <a:ext cx="5120100" cy="1692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E4964"/>
              </a:buClr>
              <a:buSzPts val="4400"/>
              <a:buFont typeface="Calibri"/>
              <a:buNone/>
            </a:pPr>
            <a:r>
              <a:rPr lang="en-US">
                <a:solidFill>
                  <a:srgbClr val="1E4964"/>
                </a:solidFill>
              </a:rPr>
              <a:t>Video Demonstration</a:t>
            </a:r>
            <a:endParaRPr/>
          </a:p>
        </p:txBody>
      </p:sp>
      <p:pic>
        <p:nvPicPr>
          <p:cNvPr id="347" name="Google Shape;347;p45" title="The making of an intelligent light bar P3">
            <a:hlinkClick r:id="rId3"/>
          </p:cNvPr>
          <p:cNvPicPr preferRelativeResize="0"/>
          <p:nvPr/>
        </p:nvPicPr>
        <p:blipFill>
          <a:blip r:embed="rId4">
            <a:alphaModFix/>
          </a:blip>
          <a:stretch>
            <a:fillRect/>
          </a:stretch>
        </p:blipFill>
        <p:spPr>
          <a:xfrm>
            <a:off x="6808125" y="2234575"/>
            <a:ext cx="4572000" cy="3429000"/>
          </a:xfrm>
          <a:prstGeom prst="rect">
            <a:avLst/>
          </a:prstGeom>
          <a:noFill/>
          <a:ln>
            <a:noFill/>
          </a:ln>
        </p:spPr>
      </p:pic>
      <p:pic>
        <p:nvPicPr>
          <p:cNvPr id="348" name="Google Shape;348;p45" title="COM IoT P3 English">
            <a:hlinkClick r:id="rId5"/>
          </p:cNvPr>
          <p:cNvPicPr preferRelativeResize="0"/>
          <p:nvPr/>
        </p:nvPicPr>
        <p:blipFill>
          <a:blip r:embed="rId6">
            <a:alphaModFix/>
          </a:blip>
          <a:stretch>
            <a:fillRect/>
          </a:stretch>
        </p:blipFill>
        <p:spPr>
          <a:xfrm>
            <a:off x="655320" y="2234575"/>
            <a:ext cx="4572000" cy="3429000"/>
          </a:xfrm>
          <a:prstGeom prst="rect">
            <a:avLst/>
          </a:prstGeom>
          <a:noFill/>
          <a:ln>
            <a:noFill/>
          </a:ln>
        </p:spPr>
      </p:pic>
      <p:sp>
        <p:nvSpPr>
          <p:cNvPr id="349" name="Google Shape;349;p45"/>
          <p:cNvSpPr txBox="1"/>
          <p:nvPr/>
        </p:nvSpPr>
        <p:spPr>
          <a:xfrm>
            <a:off x="838925" y="1612375"/>
            <a:ext cx="4204800" cy="62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US" sz="2200">
                <a:solidFill>
                  <a:srgbClr val="1E4964"/>
                </a:solidFill>
                <a:latin typeface="Helvetica Neue"/>
                <a:ea typeface="Helvetica Neue"/>
                <a:cs typeface="Helvetica Neue"/>
                <a:sym typeface="Helvetica Neue"/>
              </a:rPr>
              <a:t>COM-IoT P3 Demonstration</a:t>
            </a:r>
            <a:endParaRPr>
              <a:latin typeface="Calibri"/>
              <a:ea typeface="Calibri"/>
              <a:cs typeface="Calibri"/>
              <a:sym typeface="Calibri"/>
            </a:endParaRPr>
          </a:p>
        </p:txBody>
      </p:sp>
      <p:sp>
        <p:nvSpPr>
          <p:cNvPr id="350" name="Google Shape;350;p45"/>
          <p:cNvSpPr txBox="1"/>
          <p:nvPr/>
        </p:nvSpPr>
        <p:spPr>
          <a:xfrm>
            <a:off x="6991725" y="1612375"/>
            <a:ext cx="4204800" cy="62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US" sz="2200">
                <a:solidFill>
                  <a:srgbClr val="1E4964"/>
                </a:solidFill>
                <a:latin typeface="Helvetica Neue"/>
                <a:ea typeface="Helvetica Neue"/>
                <a:cs typeface="Helvetica Neue"/>
                <a:sym typeface="Helvetica Neue"/>
              </a:rPr>
              <a:t>Intelligent </a:t>
            </a:r>
            <a:r>
              <a:rPr lang="en-US" sz="2200">
                <a:solidFill>
                  <a:srgbClr val="1E4964"/>
                </a:solidFill>
                <a:latin typeface="Helvetica Neue"/>
                <a:ea typeface="Helvetica Neue"/>
                <a:cs typeface="Helvetica Neue"/>
                <a:sym typeface="Helvetica Neue"/>
              </a:rPr>
              <a:t>Light Bar</a:t>
            </a:r>
            <a:r>
              <a:rPr lang="en-US" sz="2200">
                <a:solidFill>
                  <a:srgbClr val="1E4964"/>
                </a:solidFill>
                <a:latin typeface="Helvetica Neue"/>
                <a:ea typeface="Helvetica Neue"/>
                <a:cs typeface="Helvetica Neue"/>
                <a:sym typeface="Helvetica Neue"/>
              </a:rPr>
              <a:t> P3</a:t>
            </a:r>
            <a:endParaRPr>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4" name="Shape 354"/>
        <p:cNvGrpSpPr/>
        <p:nvPr/>
      </p:nvGrpSpPr>
      <p:grpSpPr>
        <a:xfrm>
          <a:off x="0" y="0"/>
          <a:ext cx="0" cy="0"/>
          <a:chOff x="0" y="0"/>
          <a:chExt cx="0" cy="0"/>
        </a:xfrm>
      </p:grpSpPr>
      <p:pic>
        <p:nvPicPr>
          <p:cNvPr id="355" name="Google Shape;355;p46"/>
          <p:cNvPicPr preferRelativeResize="0"/>
          <p:nvPr/>
        </p:nvPicPr>
        <p:blipFill rotWithShape="1">
          <a:blip r:embed="rId3">
            <a:alphaModFix/>
          </a:blip>
          <a:srcRect b="2956" l="0" r="0" t="12773"/>
          <a:stretch/>
        </p:blipFill>
        <p:spPr>
          <a:xfrm>
            <a:off x="-1" y="10"/>
            <a:ext cx="12192000" cy="6857990"/>
          </a:xfrm>
          <a:prstGeom prst="rect">
            <a:avLst/>
          </a:prstGeom>
          <a:noFill/>
          <a:ln>
            <a:noFill/>
          </a:ln>
        </p:spPr>
      </p:pic>
      <p:sp>
        <p:nvSpPr>
          <p:cNvPr id="356" name="Google Shape;356;p46"/>
          <p:cNvSpPr/>
          <p:nvPr/>
        </p:nvSpPr>
        <p:spPr>
          <a:xfrm flipH="1">
            <a:off x="0" y="998175"/>
            <a:ext cx="6017172" cy="5859825"/>
          </a:xfrm>
          <a:custGeom>
            <a:rect b="b" l="l" r="r" t="t"/>
            <a:pathLst>
              <a:path extrusionOk="0" h="1298" w="1333">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lt1">
              <a:alpha val="74901"/>
            </a:schemeClr>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1600"/>
              <a:buFont typeface="Arial"/>
              <a:buNone/>
            </a:pPr>
            <a:r>
              <a:t/>
            </a:r>
            <a:endParaRPr sz="1600" cap="none">
              <a:solidFill>
                <a:schemeClr val="dk1"/>
              </a:solidFill>
              <a:latin typeface="Calibri"/>
              <a:ea typeface="Calibri"/>
              <a:cs typeface="Calibri"/>
              <a:sym typeface="Calibri"/>
            </a:endParaRPr>
          </a:p>
        </p:txBody>
      </p:sp>
      <p:cxnSp>
        <p:nvCxnSpPr>
          <p:cNvPr id="357" name="Google Shape;357;p46"/>
          <p:cNvCxnSpPr/>
          <p:nvPr/>
        </p:nvCxnSpPr>
        <p:spPr>
          <a:xfrm>
            <a:off x="2287051" y="3039389"/>
            <a:ext cx="935400" cy="0"/>
          </a:xfrm>
          <a:prstGeom prst="straightConnector1">
            <a:avLst/>
          </a:prstGeom>
          <a:noFill/>
          <a:ln cap="sq" cmpd="sng" w="25400">
            <a:solidFill>
              <a:srgbClr val="262626"/>
            </a:solidFill>
            <a:prstDash val="solid"/>
            <a:bevel/>
            <a:headEnd len="sm" w="sm" type="none"/>
            <a:tailEnd len="sm" w="sm" type="none"/>
          </a:ln>
        </p:spPr>
      </p:cxnSp>
      <p:sp>
        <p:nvSpPr>
          <p:cNvPr id="358" name="Google Shape;358;p46"/>
          <p:cNvSpPr txBox="1"/>
          <p:nvPr>
            <p:ph type="title"/>
          </p:nvPr>
        </p:nvSpPr>
        <p:spPr>
          <a:xfrm>
            <a:off x="709448" y="1913950"/>
            <a:ext cx="4204200" cy="1342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600"/>
              <a:buFont typeface="Helvetica Neue"/>
              <a:buNone/>
            </a:pPr>
            <a:r>
              <a:rPr lang="en-US" sz="3600">
                <a:latin typeface="Helvetica Neue"/>
                <a:ea typeface="Helvetica Neue"/>
                <a:cs typeface="Helvetica Neue"/>
                <a:sym typeface="Helvetica Neue"/>
              </a:rPr>
              <a:t>Contact</a:t>
            </a:r>
            <a:endParaRPr/>
          </a:p>
        </p:txBody>
      </p:sp>
      <p:sp>
        <p:nvSpPr>
          <p:cNvPr id="359" name="Google Shape;359;p46"/>
          <p:cNvSpPr txBox="1"/>
          <p:nvPr>
            <p:ph idx="1" type="body"/>
          </p:nvPr>
        </p:nvSpPr>
        <p:spPr>
          <a:xfrm>
            <a:off x="525516" y="3417573"/>
            <a:ext cx="4593021" cy="261983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sz="1800">
                <a:latin typeface="Helvetica Neue"/>
                <a:ea typeface="Helvetica Neue"/>
                <a:cs typeface="Helvetica Neue"/>
                <a:sym typeface="Helvetica Neue"/>
              </a:rPr>
              <a:t>Mohamed Sadek, Co-founder, CEO</a:t>
            </a:r>
            <a:endParaRPr/>
          </a:p>
          <a:p>
            <a:pPr indent="0" lvl="0" marL="0" rtl="0" algn="l">
              <a:lnSpc>
                <a:spcPct val="90000"/>
              </a:lnSpc>
              <a:spcBef>
                <a:spcPts val="1000"/>
              </a:spcBef>
              <a:spcAft>
                <a:spcPts val="0"/>
              </a:spcAft>
              <a:buClr>
                <a:schemeClr val="dk1"/>
              </a:buClr>
              <a:buSzPts val="1800"/>
              <a:buNone/>
            </a:pPr>
            <a:r>
              <a:rPr lang="en-US" sz="1800" u="sng">
                <a:solidFill>
                  <a:schemeClr val="hlink"/>
                </a:solidFill>
                <a:latin typeface="Helvetica Neue"/>
                <a:ea typeface="Helvetica Neue"/>
                <a:cs typeface="Helvetica Neue"/>
                <a:sym typeface="Helvetica Neue"/>
                <a:hlinkClick r:id="rId4"/>
              </a:rPr>
              <a:t>Mohamed.Sadek@com-iot.com</a:t>
            </a:r>
            <a:r>
              <a:rPr lang="en-US" sz="1800">
                <a:latin typeface="Helvetica Neue"/>
                <a:ea typeface="Helvetica Neue"/>
                <a:cs typeface="Helvetica Neue"/>
                <a:sym typeface="Helvetica Neue"/>
              </a:rPr>
              <a:t> </a:t>
            </a:r>
            <a:endParaRPr/>
          </a:p>
          <a:p>
            <a:pPr indent="0" lvl="0" marL="0" rtl="0" algn="l">
              <a:lnSpc>
                <a:spcPct val="90000"/>
              </a:lnSpc>
              <a:spcBef>
                <a:spcPts val="1000"/>
              </a:spcBef>
              <a:spcAft>
                <a:spcPts val="0"/>
              </a:spcAft>
              <a:buClr>
                <a:schemeClr val="dk1"/>
              </a:buClr>
              <a:buSzPts val="1800"/>
              <a:buNone/>
            </a:pPr>
            <a:r>
              <a:rPr lang="en-US" sz="1800">
                <a:latin typeface="Helvetica Neue"/>
                <a:ea typeface="Helvetica Neue"/>
                <a:cs typeface="Helvetica Neue"/>
                <a:sym typeface="Helvetica Neue"/>
              </a:rPr>
              <a:t>+971 55 103 2444</a:t>
            </a:r>
            <a:endParaRPr/>
          </a:p>
          <a:p>
            <a:pPr indent="0" lvl="0" marL="0" rtl="0" algn="l">
              <a:lnSpc>
                <a:spcPct val="90000"/>
              </a:lnSpc>
              <a:spcBef>
                <a:spcPts val="1000"/>
              </a:spcBef>
              <a:spcAft>
                <a:spcPts val="0"/>
              </a:spcAft>
              <a:buClr>
                <a:schemeClr val="dk1"/>
              </a:buClr>
              <a:buSzPts val="1800"/>
              <a:buNone/>
            </a:pPr>
            <a:r>
              <a:t/>
            </a:r>
            <a:endParaRPr sz="1800">
              <a:latin typeface="Helvetica Neue"/>
              <a:ea typeface="Helvetica Neue"/>
              <a:cs typeface="Helvetica Neue"/>
              <a:sym typeface="Helvetica Neue"/>
            </a:endParaRPr>
          </a:p>
          <a:p>
            <a:pPr indent="0" lvl="0" marL="0" rtl="0" algn="l">
              <a:lnSpc>
                <a:spcPct val="90000"/>
              </a:lnSpc>
              <a:spcBef>
                <a:spcPts val="1000"/>
              </a:spcBef>
              <a:spcAft>
                <a:spcPts val="0"/>
              </a:spcAft>
              <a:buClr>
                <a:schemeClr val="dk1"/>
              </a:buClr>
              <a:buSzPts val="1800"/>
              <a:buNone/>
            </a:pPr>
            <a:r>
              <a:rPr b="1" lang="en-US" sz="1800">
                <a:latin typeface="Helvetica Neue"/>
                <a:ea typeface="Helvetica Neue"/>
                <a:cs typeface="Helvetica Neue"/>
                <a:sym typeface="Helvetica Neue"/>
              </a:rPr>
              <a:t>Eslam Ahmed, BD manager </a:t>
            </a:r>
            <a:r>
              <a:rPr b="1" lang="en-US" sz="1800" u="sng">
                <a:solidFill>
                  <a:schemeClr val="hlink"/>
                </a:solidFill>
                <a:latin typeface="Helvetica Neue"/>
                <a:ea typeface="Helvetica Neue"/>
                <a:cs typeface="Helvetica Neue"/>
                <a:sym typeface="Helvetica Neue"/>
                <a:hlinkClick r:id="rId5"/>
              </a:rPr>
              <a:t>eslm.ahmed@com-iotr.com</a:t>
            </a:r>
            <a:endParaRPr b="1" sz="1800">
              <a:latin typeface="Helvetica Neue"/>
              <a:ea typeface="Helvetica Neue"/>
              <a:cs typeface="Helvetica Neue"/>
              <a:sym typeface="Helvetica Neue"/>
            </a:endParaRPr>
          </a:p>
          <a:p>
            <a:pPr indent="0" lvl="0" marL="0" rtl="0" algn="l">
              <a:lnSpc>
                <a:spcPct val="90000"/>
              </a:lnSpc>
              <a:spcBef>
                <a:spcPts val="1000"/>
              </a:spcBef>
              <a:spcAft>
                <a:spcPts val="0"/>
              </a:spcAft>
              <a:buClr>
                <a:schemeClr val="dk1"/>
              </a:buClr>
              <a:buSzPts val="1800"/>
              <a:buNone/>
            </a:pPr>
            <a:r>
              <a:rPr lang="en-US" sz="1800">
                <a:latin typeface="Helvetica Neue"/>
                <a:ea typeface="Helvetica Neue"/>
                <a:cs typeface="Helvetica Neue"/>
                <a:sym typeface="Helvetica Neue"/>
              </a:rPr>
              <a:t>+971 52 564 3275</a:t>
            </a:r>
            <a:endParaRPr/>
          </a:p>
        </p:txBody>
      </p:sp>
      <p:sp>
        <p:nvSpPr>
          <p:cNvPr id="360" name="Google Shape;360;p46"/>
          <p:cNvSpPr/>
          <p:nvPr/>
        </p:nvSpPr>
        <p:spPr>
          <a:xfrm flipH="1" rot="-5400000">
            <a:off x="6253500" y="919500"/>
            <a:ext cx="6017172" cy="5859824"/>
          </a:xfrm>
          <a:custGeom>
            <a:rect b="b" l="l" r="r" t="t"/>
            <a:pathLst>
              <a:path extrusionOk="0" h="1298" w="1333">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lt1">
              <a:alpha val="74900"/>
            </a:schemeClr>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1600"/>
              <a:buFont typeface="Arial"/>
              <a:buNone/>
            </a:pPr>
            <a:r>
              <a:t/>
            </a:r>
            <a:endParaRPr sz="1600" cap="none">
              <a:solidFill>
                <a:schemeClr val="dk1"/>
              </a:solidFill>
              <a:latin typeface="Calibri"/>
              <a:ea typeface="Calibri"/>
              <a:cs typeface="Calibri"/>
              <a:sym typeface="Calibri"/>
            </a:endParaRPr>
          </a:p>
        </p:txBody>
      </p:sp>
      <p:sp>
        <p:nvSpPr>
          <p:cNvPr id="361" name="Google Shape;361;p46"/>
          <p:cNvSpPr txBox="1"/>
          <p:nvPr>
            <p:ph type="title"/>
          </p:nvPr>
        </p:nvSpPr>
        <p:spPr>
          <a:xfrm>
            <a:off x="7468898" y="1913950"/>
            <a:ext cx="4204200" cy="1342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600"/>
              <a:buFont typeface="Helvetica Neue"/>
              <a:buNone/>
            </a:pPr>
            <a:r>
              <a:rPr lang="en-US" sz="3600">
                <a:latin typeface="Helvetica Neue"/>
                <a:ea typeface="Helvetica Neue"/>
                <a:cs typeface="Helvetica Neue"/>
                <a:sym typeface="Helvetica Neue"/>
              </a:rPr>
              <a:t>Location</a:t>
            </a:r>
            <a:endParaRPr/>
          </a:p>
        </p:txBody>
      </p:sp>
      <p:pic>
        <p:nvPicPr>
          <p:cNvPr id="362" name="Google Shape;362;p46">
            <a:hlinkClick r:id="rId6"/>
          </p:cNvPr>
          <p:cNvPicPr preferRelativeResize="0"/>
          <p:nvPr/>
        </p:nvPicPr>
        <p:blipFill>
          <a:blip r:embed="rId7">
            <a:alphaModFix/>
          </a:blip>
          <a:stretch>
            <a:fillRect/>
          </a:stretch>
        </p:blipFill>
        <p:spPr>
          <a:xfrm>
            <a:off x="7998822" y="3318150"/>
            <a:ext cx="3251950" cy="2895675"/>
          </a:xfrm>
          <a:prstGeom prst="rect">
            <a:avLst/>
          </a:prstGeom>
          <a:noFill/>
          <a:ln>
            <a:noFill/>
          </a:ln>
        </p:spPr>
      </p:pic>
      <p:cxnSp>
        <p:nvCxnSpPr>
          <p:cNvPr id="363" name="Google Shape;363;p46"/>
          <p:cNvCxnSpPr/>
          <p:nvPr/>
        </p:nvCxnSpPr>
        <p:spPr>
          <a:xfrm>
            <a:off x="9103301" y="3039389"/>
            <a:ext cx="935400" cy="0"/>
          </a:xfrm>
          <a:prstGeom prst="straightConnector1">
            <a:avLst/>
          </a:prstGeom>
          <a:noFill/>
          <a:ln cap="sq" cmpd="sng" w="25400">
            <a:solidFill>
              <a:srgbClr val="262626"/>
            </a:solidFill>
            <a:prstDash val="solid"/>
            <a:bevel/>
            <a:headEnd len="sm" w="sm" type="none"/>
            <a:tailEnd len="sm" w="sm"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9" name="Shape 119"/>
        <p:cNvGrpSpPr/>
        <p:nvPr/>
      </p:nvGrpSpPr>
      <p:grpSpPr>
        <a:xfrm>
          <a:off x="0" y="0"/>
          <a:ext cx="0" cy="0"/>
          <a:chOff x="0" y="0"/>
          <a:chExt cx="0" cy="0"/>
        </a:xfrm>
      </p:grpSpPr>
      <p:pic>
        <p:nvPicPr>
          <p:cNvPr id="120" name="Google Shape;120;p16"/>
          <p:cNvPicPr preferRelativeResize="0"/>
          <p:nvPr/>
        </p:nvPicPr>
        <p:blipFill rotWithShape="1">
          <a:blip r:embed="rId3">
            <a:alphaModFix/>
          </a:blip>
          <a:srcRect b="0" l="47371" r="0" t="0"/>
          <a:stretch/>
        </p:blipFill>
        <p:spPr>
          <a:xfrm>
            <a:off x="5775425" y="0"/>
            <a:ext cx="6416576" cy="6858000"/>
          </a:xfrm>
          <a:prstGeom prst="rect">
            <a:avLst/>
          </a:prstGeom>
          <a:noFill/>
          <a:ln>
            <a:noFill/>
          </a:ln>
        </p:spPr>
      </p:pic>
      <p:sp>
        <p:nvSpPr>
          <p:cNvPr id="121" name="Google Shape;121;p16"/>
          <p:cNvSpPr txBox="1"/>
          <p:nvPr>
            <p:ph type="title"/>
          </p:nvPr>
        </p:nvSpPr>
        <p:spPr>
          <a:xfrm>
            <a:off x="655320" y="365125"/>
            <a:ext cx="5120114" cy="169279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E4964"/>
              </a:buClr>
              <a:buSzPts val="4400"/>
              <a:buFont typeface="Calibri"/>
              <a:buNone/>
            </a:pPr>
            <a:r>
              <a:rPr lang="en-US">
                <a:solidFill>
                  <a:srgbClr val="1E4964"/>
                </a:solidFill>
              </a:rPr>
              <a:t>Team</a:t>
            </a:r>
            <a:endParaRPr/>
          </a:p>
        </p:txBody>
      </p:sp>
      <p:cxnSp>
        <p:nvCxnSpPr>
          <p:cNvPr id="122" name="Google Shape;122;p16"/>
          <p:cNvCxnSpPr/>
          <p:nvPr/>
        </p:nvCxnSpPr>
        <p:spPr>
          <a:xfrm>
            <a:off x="655320" y="2316480"/>
            <a:ext cx="4572000" cy="0"/>
          </a:xfrm>
          <a:prstGeom prst="straightConnector1">
            <a:avLst/>
          </a:prstGeom>
          <a:noFill/>
          <a:ln cap="sq" cmpd="sng" w="19050">
            <a:solidFill>
              <a:schemeClr val="dk1"/>
            </a:solidFill>
            <a:prstDash val="solid"/>
            <a:miter lim="800000"/>
            <a:headEnd len="sm" w="sm" type="none"/>
            <a:tailEnd len="sm" w="sm" type="none"/>
          </a:ln>
        </p:spPr>
      </p:cxnSp>
      <p:sp>
        <p:nvSpPr>
          <p:cNvPr id="123" name="Google Shape;123;p16"/>
          <p:cNvSpPr txBox="1"/>
          <p:nvPr>
            <p:ph idx="1" type="body"/>
          </p:nvPr>
        </p:nvSpPr>
        <p:spPr>
          <a:xfrm>
            <a:off x="115025" y="2575025"/>
            <a:ext cx="5660400" cy="3462300"/>
          </a:xfrm>
          <a:prstGeom prst="rect">
            <a:avLst/>
          </a:prstGeom>
          <a:noFill/>
          <a:ln>
            <a:noFill/>
          </a:ln>
        </p:spPr>
        <p:txBody>
          <a:bodyPr anchorCtr="0" anchor="t" bIns="45700" lIns="91425" spcFirstLastPara="1" rIns="91425" wrap="square" tIns="45700">
            <a:noAutofit/>
          </a:bodyPr>
          <a:lstStyle/>
          <a:p>
            <a:pPr indent="-228600" lvl="0" marL="228600" rtl="0" algn="l">
              <a:lnSpc>
                <a:spcPct val="115000"/>
              </a:lnSpc>
              <a:spcBef>
                <a:spcPts val="0"/>
              </a:spcBef>
              <a:spcAft>
                <a:spcPts val="0"/>
              </a:spcAft>
              <a:buClr>
                <a:srgbClr val="1E4964"/>
              </a:buClr>
              <a:buSzPts val="1300"/>
              <a:buChar char="•"/>
            </a:pPr>
            <a:r>
              <a:rPr b="1" lang="en-US" sz="1300">
                <a:solidFill>
                  <a:srgbClr val="1E4964"/>
                </a:solidFill>
                <a:latin typeface="Helvetica Neue"/>
                <a:ea typeface="Helvetica Neue"/>
                <a:cs typeface="Helvetica Neue"/>
                <a:sym typeface="Helvetica Neue"/>
              </a:rPr>
              <a:t>Youssra ElQattan</a:t>
            </a:r>
            <a:r>
              <a:rPr lang="en-US" sz="1300">
                <a:solidFill>
                  <a:srgbClr val="1E4964"/>
                </a:solidFill>
                <a:latin typeface="Helvetica Neue"/>
                <a:ea typeface="Helvetica Neue"/>
                <a:cs typeface="Helvetica Neue"/>
                <a:sym typeface="Helvetica Neue"/>
              </a:rPr>
              <a:t>, Developer. Youssra is responsible for developing human behavioral analytics. Distracted Driver detection, Seat belt detection, and other similar attributes. She and Ahmed have their names on the patent filed with the U.S. patent office for our distracted driver detection solution.</a:t>
            </a:r>
            <a:endParaRPr/>
          </a:p>
          <a:p>
            <a:pPr indent="-228600" lvl="0" marL="228600" rtl="0" algn="l">
              <a:lnSpc>
                <a:spcPct val="115000"/>
              </a:lnSpc>
              <a:spcBef>
                <a:spcPts val="1000"/>
              </a:spcBef>
              <a:spcAft>
                <a:spcPts val="0"/>
              </a:spcAft>
              <a:buClr>
                <a:srgbClr val="1E4964"/>
              </a:buClr>
              <a:buSzPts val="1300"/>
              <a:buChar char="•"/>
            </a:pPr>
            <a:r>
              <a:rPr b="1" lang="en-US" sz="1300">
                <a:solidFill>
                  <a:srgbClr val="1E4964"/>
                </a:solidFill>
                <a:latin typeface="Helvetica Neue"/>
                <a:ea typeface="Helvetica Neue"/>
                <a:cs typeface="Helvetica Neue"/>
                <a:sym typeface="Helvetica Neue"/>
              </a:rPr>
              <a:t>Omar Barakat</a:t>
            </a:r>
            <a:r>
              <a:rPr lang="en-US" sz="1300">
                <a:solidFill>
                  <a:srgbClr val="1E4964"/>
                </a:solidFill>
                <a:latin typeface="Helvetica Neue"/>
                <a:ea typeface="Helvetica Neue"/>
                <a:cs typeface="Helvetica Neue"/>
                <a:sym typeface="Helvetica Neue"/>
              </a:rPr>
              <a:t>, Developer. Omar is in charge of our LiDAR based solutions including 3D mapping. He developed both stationery and smart police patrol speed detection. He is finalizing our People recognition and tracking PR&amp;T. He also does machine learning technologies and has developed our Siraat’s people and object counting solution. </a:t>
            </a:r>
            <a:endParaRPr/>
          </a:p>
          <a:p>
            <a:pPr indent="-228600" lvl="0" marL="228600" rtl="0" algn="l">
              <a:lnSpc>
                <a:spcPct val="115000"/>
              </a:lnSpc>
              <a:spcBef>
                <a:spcPts val="1000"/>
              </a:spcBef>
              <a:spcAft>
                <a:spcPts val="0"/>
              </a:spcAft>
              <a:buClr>
                <a:srgbClr val="1E4964"/>
              </a:buClr>
              <a:buSzPts val="1300"/>
              <a:buChar char="•"/>
            </a:pPr>
            <a:r>
              <a:rPr b="1" lang="en-US" sz="1300">
                <a:solidFill>
                  <a:srgbClr val="1E4964"/>
                </a:solidFill>
                <a:latin typeface="Helvetica Neue"/>
                <a:ea typeface="Helvetica Neue"/>
                <a:cs typeface="Helvetica Neue"/>
                <a:sym typeface="Helvetica Neue"/>
              </a:rPr>
              <a:t>Mahmoud Zidan</a:t>
            </a:r>
            <a:r>
              <a:rPr lang="en-US" sz="1300">
                <a:solidFill>
                  <a:srgbClr val="1E4964"/>
                </a:solidFill>
                <a:latin typeface="Helvetica Neue"/>
                <a:ea typeface="Helvetica Neue"/>
                <a:cs typeface="Helvetica Neue"/>
                <a:sym typeface="Helvetica Neue"/>
              </a:rPr>
              <a:t>, Developer. Mahmoud is also working closely with Omar on all of our solutions. He developed the detection of vehicle make, model and color and has enhanced the detection and tracking of vehicles. He has developed sensor fusion and LiDAR Camera calibration &amp; synchronization, Varci and many others.</a:t>
            </a:r>
            <a:endParaRPr/>
          </a:p>
          <a:p>
            <a:pPr indent="-146050" lvl="0" marL="228600" rtl="0" algn="l">
              <a:lnSpc>
                <a:spcPct val="115000"/>
              </a:lnSpc>
              <a:spcBef>
                <a:spcPts val="1000"/>
              </a:spcBef>
              <a:spcAft>
                <a:spcPts val="0"/>
              </a:spcAft>
              <a:buClr>
                <a:schemeClr val="dk1"/>
              </a:buClr>
              <a:buSzPts val="1300"/>
              <a:buNone/>
            </a:pPr>
            <a:r>
              <a:t/>
            </a:r>
            <a:endParaRPr sz="13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7" name="Shape 127"/>
        <p:cNvGrpSpPr/>
        <p:nvPr/>
      </p:nvGrpSpPr>
      <p:grpSpPr>
        <a:xfrm>
          <a:off x="0" y="0"/>
          <a:ext cx="0" cy="0"/>
          <a:chOff x="0" y="0"/>
          <a:chExt cx="0" cy="0"/>
        </a:xfrm>
      </p:grpSpPr>
      <p:pic>
        <p:nvPicPr>
          <p:cNvPr id="128" name="Google Shape;128;p17"/>
          <p:cNvPicPr preferRelativeResize="0"/>
          <p:nvPr/>
        </p:nvPicPr>
        <p:blipFill rotWithShape="1">
          <a:blip r:embed="rId3">
            <a:alphaModFix/>
          </a:blip>
          <a:srcRect b="0" l="45423" r="0" t="0"/>
          <a:stretch/>
        </p:blipFill>
        <p:spPr>
          <a:xfrm>
            <a:off x="5537918" y="0"/>
            <a:ext cx="6654083" cy="6858000"/>
          </a:xfrm>
          <a:prstGeom prst="rect">
            <a:avLst/>
          </a:prstGeom>
          <a:noFill/>
          <a:ln>
            <a:noFill/>
          </a:ln>
        </p:spPr>
      </p:pic>
      <p:sp>
        <p:nvSpPr>
          <p:cNvPr id="129" name="Google Shape;129;p17"/>
          <p:cNvSpPr txBox="1"/>
          <p:nvPr>
            <p:ph type="title"/>
          </p:nvPr>
        </p:nvSpPr>
        <p:spPr>
          <a:xfrm>
            <a:off x="655320" y="365125"/>
            <a:ext cx="5120114" cy="169279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E4964"/>
              </a:buClr>
              <a:buSzPts val="4400"/>
              <a:buFont typeface="Calibri"/>
              <a:buNone/>
            </a:pPr>
            <a:r>
              <a:rPr lang="en-US">
                <a:solidFill>
                  <a:srgbClr val="1E4964"/>
                </a:solidFill>
              </a:rPr>
              <a:t>Team – cont.</a:t>
            </a:r>
            <a:endParaRPr/>
          </a:p>
        </p:txBody>
      </p:sp>
      <p:cxnSp>
        <p:nvCxnSpPr>
          <p:cNvPr id="130" name="Google Shape;130;p17"/>
          <p:cNvCxnSpPr/>
          <p:nvPr/>
        </p:nvCxnSpPr>
        <p:spPr>
          <a:xfrm>
            <a:off x="655320" y="2316480"/>
            <a:ext cx="4572000" cy="0"/>
          </a:xfrm>
          <a:prstGeom prst="straightConnector1">
            <a:avLst/>
          </a:prstGeom>
          <a:noFill/>
          <a:ln cap="sq" cmpd="sng" w="19050">
            <a:solidFill>
              <a:schemeClr val="dk1"/>
            </a:solidFill>
            <a:prstDash val="solid"/>
            <a:miter lim="800000"/>
            <a:headEnd len="sm" w="sm" type="none"/>
            <a:tailEnd len="sm" w="sm" type="none"/>
          </a:ln>
        </p:spPr>
      </p:cxnSp>
      <p:sp>
        <p:nvSpPr>
          <p:cNvPr id="131" name="Google Shape;131;p17"/>
          <p:cNvSpPr txBox="1"/>
          <p:nvPr>
            <p:ph idx="1" type="body"/>
          </p:nvPr>
        </p:nvSpPr>
        <p:spPr>
          <a:xfrm>
            <a:off x="141574" y="2575025"/>
            <a:ext cx="5633700" cy="3462300"/>
          </a:xfrm>
          <a:prstGeom prst="rect">
            <a:avLst/>
          </a:prstGeom>
          <a:noFill/>
          <a:ln>
            <a:noFill/>
          </a:ln>
        </p:spPr>
        <p:txBody>
          <a:bodyPr anchorCtr="0" anchor="t" bIns="45700" lIns="91425" spcFirstLastPara="1" rIns="91425" wrap="square" tIns="45700">
            <a:noAutofit/>
          </a:bodyPr>
          <a:lstStyle/>
          <a:p>
            <a:pPr indent="-228600" lvl="0" marL="228600" rtl="0" algn="l">
              <a:lnSpc>
                <a:spcPct val="115000"/>
              </a:lnSpc>
              <a:spcBef>
                <a:spcPts val="0"/>
              </a:spcBef>
              <a:spcAft>
                <a:spcPts val="0"/>
              </a:spcAft>
              <a:buClr>
                <a:srgbClr val="1E4964"/>
              </a:buClr>
              <a:buSzPts val="1480"/>
              <a:buChar char="•"/>
            </a:pPr>
            <a:r>
              <a:rPr b="1" lang="en-US" sz="1480">
                <a:solidFill>
                  <a:srgbClr val="1E4964"/>
                </a:solidFill>
                <a:latin typeface="Helvetica Neue"/>
                <a:ea typeface="Helvetica Neue"/>
                <a:cs typeface="Helvetica Neue"/>
                <a:sym typeface="Helvetica Neue"/>
              </a:rPr>
              <a:t>Abdarhman Taha</a:t>
            </a:r>
            <a:r>
              <a:rPr lang="en-US" sz="1480">
                <a:solidFill>
                  <a:srgbClr val="1E4964"/>
                </a:solidFill>
                <a:latin typeface="Helvetica Neue"/>
                <a:ea typeface="Helvetica Neue"/>
                <a:cs typeface="Helvetica Neue"/>
                <a:sym typeface="Helvetica Neue"/>
              </a:rPr>
              <a:t>, R&amp;D software engineer leading product development and research design. Computer vision, deep learning. He is a LiDAR and  embedded software expert</a:t>
            </a:r>
            <a:endParaRPr/>
          </a:p>
          <a:p>
            <a:pPr indent="-228600" lvl="0" marL="228600" rtl="0" algn="l">
              <a:lnSpc>
                <a:spcPct val="115000"/>
              </a:lnSpc>
              <a:spcBef>
                <a:spcPts val="1000"/>
              </a:spcBef>
              <a:spcAft>
                <a:spcPts val="0"/>
              </a:spcAft>
              <a:buClr>
                <a:srgbClr val="1E4964"/>
              </a:buClr>
              <a:buSzPts val="1480"/>
              <a:buChar char="•"/>
            </a:pPr>
            <a:r>
              <a:rPr b="1" lang="en-US" sz="1480">
                <a:solidFill>
                  <a:srgbClr val="1E4964"/>
                </a:solidFill>
                <a:latin typeface="Helvetica Neue"/>
                <a:ea typeface="Helvetica Neue"/>
                <a:cs typeface="Helvetica Neue"/>
                <a:sym typeface="Helvetica Neue"/>
              </a:rPr>
              <a:t>Loay Amin</a:t>
            </a:r>
            <a:r>
              <a:rPr lang="en-US" sz="1480">
                <a:solidFill>
                  <a:srgbClr val="1E4964"/>
                </a:solidFill>
                <a:latin typeface="Helvetica Neue"/>
                <a:ea typeface="Helvetica Neue"/>
                <a:cs typeface="Helvetica Neue"/>
                <a:sym typeface="Helvetica Neue"/>
              </a:rPr>
              <a:t>, LiDAR expert, developer, Computer vision and Machine Learning. Contribute significantly to our PR&amp;T and Varci deployment and Var</a:t>
            </a:r>
            <a:endParaRPr/>
          </a:p>
          <a:p>
            <a:pPr indent="-228600" lvl="0" marL="228600" rtl="0" algn="l">
              <a:lnSpc>
                <a:spcPct val="115000"/>
              </a:lnSpc>
              <a:spcBef>
                <a:spcPts val="1000"/>
              </a:spcBef>
              <a:spcAft>
                <a:spcPts val="0"/>
              </a:spcAft>
              <a:buClr>
                <a:srgbClr val="1E4964"/>
              </a:buClr>
              <a:buSzPts val="1480"/>
              <a:buChar char="•"/>
            </a:pPr>
            <a:r>
              <a:rPr b="1" lang="en-US" sz="1480">
                <a:solidFill>
                  <a:srgbClr val="1E4964"/>
                </a:solidFill>
                <a:latin typeface="Helvetica Neue"/>
                <a:ea typeface="Helvetica Neue"/>
                <a:cs typeface="Helvetica Neue"/>
                <a:sym typeface="Helvetica Neue"/>
              </a:rPr>
              <a:t>Mohamed Assaf</a:t>
            </a:r>
            <a:r>
              <a:rPr lang="en-US" sz="1480">
                <a:solidFill>
                  <a:srgbClr val="1E4964"/>
                </a:solidFill>
                <a:latin typeface="Helvetica Neue"/>
                <a:ea typeface="Helvetica Neue"/>
                <a:cs typeface="Helvetica Neue"/>
                <a:sym typeface="Helvetica Neue"/>
              </a:rPr>
              <a:t>, Software developer, leads our dashboard work across HORUS, P3 and I-Trac</a:t>
            </a:r>
            <a:endParaRPr/>
          </a:p>
          <a:p>
            <a:pPr indent="-228600" lvl="0" marL="228600" rtl="0" algn="l">
              <a:lnSpc>
                <a:spcPct val="115000"/>
              </a:lnSpc>
              <a:spcBef>
                <a:spcPts val="1000"/>
              </a:spcBef>
              <a:spcAft>
                <a:spcPts val="0"/>
              </a:spcAft>
              <a:buClr>
                <a:srgbClr val="1E4964"/>
              </a:buClr>
              <a:buSzPts val="1480"/>
              <a:buChar char="•"/>
            </a:pPr>
            <a:r>
              <a:rPr b="1" lang="en-US" sz="1480">
                <a:solidFill>
                  <a:srgbClr val="1E4964"/>
                </a:solidFill>
                <a:latin typeface="Helvetica Neue"/>
                <a:ea typeface="Helvetica Neue"/>
                <a:cs typeface="Helvetica Neue"/>
                <a:sym typeface="Helvetica Neue"/>
              </a:rPr>
              <a:t>Eslam Ahmed</a:t>
            </a:r>
            <a:r>
              <a:rPr lang="en-US" sz="1480">
                <a:solidFill>
                  <a:srgbClr val="1E4964"/>
                </a:solidFill>
                <a:latin typeface="Helvetica Neue"/>
                <a:ea typeface="Helvetica Neue"/>
                <a:cs typeface="Helvetica Neue"/>
                <a:sym typeface="Helvetica Neue"/>
              </a:rPr>
              <a:t>, BD manager. Eslam leads our market strategy, lead generation, opportunity building and customer relationship.</a:t>
            </a:r>
            <a:endParaRPr/>
          </a:p>
          <a:p>
            <a:pPr indent="-228600" lvl="0" marL="228600" rtl="0" algn="l">
              <a:lnSpc>
                <a:spcPct val="115000"/>
              </a:lnSpc>
              <a:spcBef>
                <a:spcPts val="1000"/>
              </a:spcBef>
              <a:spcAft>
                <a:spcPts val="0"/>
              </a:spcAft>
              <a:buClr>
                <a:srgbClr val="1E4964"/>
              </a:buClr>
              <a:buSzPts val="1480"/>
              <a:buChar char="•"/>
            </a:pPr>
            <a:r>
              <a:rPr b="1" lang="en-US" sz="1480">
                <a:solidFill>
                  <a:srgbClr val="1E4964"/>
                </a:solidFill>
                <a:latin typeface="Helvetica Neue"/>
                <a:ea typeface="Helvetica Neue"/>
                <a:cs typeface="Helvetica Neue"/>
                <a:sym typeface="Helvetica Neue"/>
              </a:rPr>
              <a:t>Kenneth Fernandez, </a:t>
            </a:r>
            <a:r>
              <a:rPr lang="en-US" sz="1480">
                <a:solidFill>
                  <a:srgbClr val="1E4964"/>
                </a:solidFill>
                <a:latin typeface="Helvetica Neue"/>
                <a:ea typeface="Helvetica Neue"/>
                <a:cs typeface="Helvetica Neue"/>
                <a:sym typeface="Helvetica Neue"/>
              </a:rPr>
              <a:t>LiDAR expert, ML/CV Expert Senior Engineer</a:t>
            </a:r>
            <a:endParaRPr b="1" sz="1480">
              <a:solidFill>
                <a:srgbClr val="1E4964"/>
              </a:solidFill>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5" name="Shape 135"/>
        <p:cNvGrpSpPr/>
        <p:nvPr/>
      </p:nvGrpSpPr>
      <p:grpSpPr>
        <a:xfrm>
          <a:off x="0" y="0"/>
          <a:ext cx="0" cy="0"/>
          <a:chOff x="0" y="0"/>
          <a:chExt cx="0" cy="0"/>
        </a:xfrm>
      </p:grpSpPr>
      <p:pic>
        <p:nvPicPr>
          <p:cNvPr id="136" name="Google Shape;136;p18"/>
          <p:cNvPicPr preferRelativeResize="0"/>
          <p:nvPr/>
        </p:nvPicPr>
        <p:blipFill rotWithShape="1">
          <a:blip r:embed="rId3">
            <a:alphaModFix/>
          </a:blip>
          <a:srcRect b="0" l="47368" r="0" t="0"/>
          <a:stretch/>
        </p:blipFill>
        <p:spPr>
          <a:xfrm>
            <a:off x="5775275" y="0"/>
            <a:ext cx="6416726" cy="6858000"/>
          </a:xfrm>
          <a:prstGeom prst="rect">
            <a:avLst/>
          </a:prstGeom>
          <a:noFill/>
          <a:ln>
            <a:noFill/>
          </a:ln>
        </p:spPr>
      </p:pic>
      <p:sp>
        <p:nvSpPr>
          <p:cNvPr id="137" name="Google Shape;137;p18"/>
          <p:cNvSpPr txBox="1"/>
          <p:nvPr>
            <p:ph type="title"/>
          </p:nvPr>
        </p:nvSpPr>
        <p:spPr>
          <a:xfrm>
            <a:off x="655320" y="365125"/>
            <a:ext cx="5120114" cy="169279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E4964"/>
              </a:buClr>
              <a:buSzPts val="4400"/>
              <a:buFont typeface="Calibri"/>
              <a:buNone/>
            </a:pPr>
            <a:r>
              <a:rPr lang="en-US">
                <a:solidFill>
                  <a:srgbClr val="1E4964"/>
                </a:solidFill>
              </a:rPr>
              <a:t>Team – Cont.</a:t>
            </a:r>
            <a:endParaRPr/>
          </a:p>
        </p:txBody>
      </p:sp>
      <p:cxnSp>
        <p:nvCxnSpPr>
          <p:cNvPr id="138" name="Google Shape;138;p18"/>
          <p:cNvCxnSpPr/>
          <p:nvPr/>
        </p:nvCxnSpPr>
        <p:spPr>
          <a:xfrm>
            <a:off x="655320" y="2316480"/>
            <a:ext cx="4572000" cy="0"/>
          </a:xfrm>
          <a:prstGeom prst="straightConnector1">
            <a:avLst/>
          </a:prstGeom>
          <a:noFill/>
          <a:ln cap="sq" cmpd="sng" w="19050">
            <a:solidFill>
              <a:schemeClr val="dk1"/>
            </a:solidFill>
            <a:prstDash val="solid"/>
            <a:miter lim="800000"/>
            <a:headEnd len="sm" w="sm" type="none"/>
            <a:tailEnd len="sm" w="sm" type="none"/>
          </a:ln>
        </p:spPr>
      </p:cxnSp>
      <p:sp>
        <p:nvSpPr>
          <p:cNvPr id="139" name="Google Shape;139;p18"/>
          <p:cNvSpPr txBox="1"/>
          <p:nvPr>
            <p:ph idx="1" type="body"/>
          </p:nvPr>
        </p:nvSpPr>
        <p:spPr>
          <a:xfrm>
            <a:off x="141574" y="2575025"/>
            <a:ext cx="5633700" cy="3462300"/>
          </a:xfrm>
          <a:prstGeom prst="rect">
            <a:avLst/>
          </a:prstGeom>
          <a:noFill/>
          <a:ln>
            <a:noFill/>
          </a:ln>
        </p:spPr>
        <p:txBody>
          <a:bodyPr anchorCtr="0" anchor="t" bIns="45700" lIns="91425" spcFirstLastPara="1" rIns="91425" wrap="square" tIns="45700">
            <a:noAutofit/>
          </a:bodyPr>
          <a:lstStyle/>
          <a:p>
            <a:pPr indent="-228600" lvl="0" marL="228600" rtl="0" algn="l">
              <a:lnSpc>
                <a:spcPct val="115000"/>
              </a:lnSpc>
              <a:spcBef>
                <a:spcPts val="0"/>
              </a:spcBef>
              <a:spcAft>
                <a:spcPts val="0"/>
              </a:spcAft>
              <a:buClr>
                <a:srgbClr val="1E4964"/>
              </a:buClr>
              <a:buSzPts val="1800"/>
              <a:buChar char="•"/>
            </a:pPr>
            <a:r>
              <a:rPr b="1" lang="en-US" sz="1800">
                <a:solidFill>
                  <a:srgbClr val="1E4964"/>
                </a:solidFill>
                <a:latin typeface="Helvetica Neue"/>
                <a:ea typeface="Helvetica Neue"/>
                <a:cs typeface="Helvetica Neue"/>
                <a:sym typeface="Helvetica Neue"/>
              </a:rPr>
              <a:t>Mohamed Sadek</a:t>
            </a:r>
            <a:r>
              <a:rPr lang="en-US" sz="1800">
                <a:solidFill>
                  <a:srgbClr val="1E4964"/>
                </a:solidFill>
                <a:latin typeface="Helvetica Neue"/>
                <a:ea typeface="Helvetica Neue"/>
                <a:cs typeface="Helvetica Neue"/>
                <a:sym typeface="Helvetica Neue"/>
              </a:rPr>
              <a:t>, Founder. Mohamed leads the team and supports the startup in funding and customer relationships, as well as door-opening across enterprise partnerships.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3" name="Shape 143"/>
        <p:cNvGrpSpPr/>
        <p:nvPr/>
      </p:nvGrpSpPr>
      <p:grpSpPr>
        <a:xfrm>
          <a:off x="0" y="0"/>
          <a:ext cx="0" cy="0"/>
          <a:chOff x="0" y="0"/>
          <a:chExt cx="0" cy="0"/>
        </a:xfrm>
      </p:grpSpPr>
      <p:pic>
        <p:nvPicPr>
          <p:cNvPr id="144" name="Google Shape;144;p19"/>
          <p:cNvPicPr preferRelativeResize="0"/>
          <p:nvPr/>
        </p:nvPicPr>
        <p:blipFill rotWithShape="1">
          <a:blip r:embed="rId3">
            <a:alphaModFix/>
          </a:blip>
          <a:srcRect b="0" l="47371" r="0" t="0"/>
          <a:stretch/>
        </p:blipFill>
        <p:spPr>
          <a:xfrm>
            <a:off x="5775425" y="0"/>
            <a:ext cx="6416576" cy="6858000"/>
          </a:xfrm>
          <a:prstGeom prst="rect">
            <a:avLst/>
          </a:prstGeom>
          <a:noFill/>
          <a:ln>
            <a:noFill/>
          </a:ln>
        </p:spPr>
      </p:pic>
      <p:sp>
        <p:nvSpPr>
          <p:cNvPr id="145" name="Google Shape;145;p19"/>
          <p:cNvSpPr txBox="1"/>
          <p:nvPr>
            <p:ph type="title"/>
          </p:nvPr>
        </p:nvSpPr>
        <p:spPr>
          <a:xfrm>
            <a:off x="655320" y="365125"/>
            <a:ext cx="5120114" cy="169279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E4964"/>
              </a:buClr>
              <a:buSzPts val="4400"/>
              <a:buFont typeface="Calibri"/>
              <a:buNone/>
            </a:pPr>
            <a:r>
              <a:rPr lang="en-US">
                <a:solidFill>
                  <a:srgbClr val="1E4964"/>
                </a:solidFill>
              </a:rPr>
              <a:t>Employee Count &amp; Commitment</a:t>
            </a:r>
            <a:endParaRPr/>
          </a:p>
        </p:txBody>
      </p:sp>
      <p:cxnSp>
        <p:nvCxnSpPr>
          <p:cNvPr id="146" name="Google Shape;146;p19"/>
          <p:cNvCxnSpPr/>
          <p:nvPr/>
        </p:nvCxnSpPr>
        <p:spPr>
          <a:xfrm>
            <a:off x="655320" y="2316480"/>
            <a:ext cx="4572000" cy="0"/>
          </a:xfrm>
          <a:prstGeom prst="straightConnector1">
            <a:avLst/>
          </a:prstGeom>
          <a:noFill/>
          <a:ln cap="sq" cmpd="sng" w="19050">
            <a:solidFill>
              <a:schemeClr val="dk1"/>
            </a:solidFill>
            <a:prstDash val="solid"/>
            <a:miter lim="800000"/>
            <a:headEnd len="sm" w="sm" type="none"/>
            <a:tailEnd len="sm" w="sm" type="none"/>
          </a:ln>
        </p:spPr>
      </p:cxnSp>
      <p:sp>
        <p:nvSpPr>
          <p:cNvPr id="147" name="Google Shape;147;p19"/>
          <p:cNvSpPr txBox="1"/>
          <p:nvPr>
            <p:ph idx="1" type="body"/>
          </p:nvPr>
        </p:nvSpPr>
        <p:spPr>
          <a:xfrm>
            <a:off x="123874" y="2575025"/>
            <a:ext cx="5651700" cy="3462300"/>
          </a:xfrm>
          <a:prstGeom prst="rect">
            <a:avLst/>
          </a:prstGeom>
          <a:noFill/>
          <a:ln>
            <a:noFill/>
          </a:ln>
        </p:spPr>
        <p:txBody>
          <a:bodyPr anchorCtr="0" anchor="t" bIns="45700" lIns="91425" spcFirstLastPara="1" rIns="91425" wrap="square" tIns="45700">
            <a:noAutofit/>
          </a:bodyPr>
          <a:lstStyle/>
          <a:p>
            <a:pPr indent="-228600" lvl="0" marL="228600" rtl="0" algn="l">
              <a:lnSpc>
                <a:spcPct val="115000"/>
              </a:lnSpc>
              <a:spcBef>
                <a:spcPts val="0"/>
              </a:spcBef>
              <a:spcAft>
                <a:spcPts val="0"/>
              </a:spcAft>
              <a:buClr>
                <a:srgbClr val="1E4964"/>
              </a:buClr>
              <a:buSzPts val="1700"/>
              <a:buChar char="•"/>
            </a:pPr>
            <a:r>
              <a:rPr lang="en-US" sz="1700">
                <a:solidFill>
                  <a:srgbClr val="1E4964"/>
                </a:solidFill>
                <a:latin typeface="Helvetica Neue"/>
                <a:ea typeface="Helvetica Neue"/>
                <a:cs typeface="Helvetica Neue"/>
                <a:sym typeface="Helvetica Neue"/>
              </a:rPr>
              <a:t>Total count: 7 (5 full time, 2 part-time)</a:t>
            </a:r>
            <a:endParaRPr/>
          </a:p>
          <a:p>
            <a:pPr indent="-228600" lvl="0" marL="228600" rtl="0" algn="l">
              <a:lnSpc>
                <a:spcPct val="115000"/>
              </a:lnSpc>
              <a:spcBef>
                <a:spcPts val="1000"/>
              </a:spcBef>
              <a:spcAft>
                <a:spcPts val="0"/>
              </a:spcAft>
              <a:buClr>
                <a:srgbClr val="1E4964"/>
              </a:buClr>
              <a:buSzPts val="1700"/>
              <a:buChar char="•"/>
            </a:pPr>
            <a:r>
              <a:rPr lang="en-US" sz="1700">
                <a:solidFill>
                  <a:srgbClr val="1E4964"/>
                </a:solidFill>
                <a:latin typeface="Helvetica Neue"/>
                <a:ea typeface="Helvetica Neue"/>
                <a:cs typeface="Helvetica Neue"/>
                <a:sym typeface="Helvetica Neue"/>
              </a:rPr>
              <a:t>The team’s commitment is solid. They are superbly talented, each in their areas, demonstrating their skill and practicing new techniques each day. Brimming with passion for their work and the goals of our organization, our team is committed to ensuring the success of the startup by enthusiastically using their personal time to help the company succeed over the last two years.</a:t>
            </a:r>
            <a:endParaRPr/>
          </a:p>
          <a:p>
            <a:pPr indent="-228600" lvl="0" marL="228600" rtl="0" algn="l">
              <a:lnSpc>
                <a:spcPct val="115000"/>
              </a:lnSpc>
              <a:spcBef>
                <a:spcPts val="1000"/>
              </a:spcBef>
              <a:spcAft>
                <a:spcPts val="0"/>
              </a:spcAft>
              <a:buClr>
                <a:srgbClr val="1E4964"/>
              </a:buClr>
              <a:buSzPts val="1700"/>
              <a:buChar char="•"/>
            </a:pPr>
            <a:r>
              <a:rPr lang="en-US" sz="1700">
                <a:solidFill>
                  <a:srgbClr val="1E4964"/>
                </a:solidFill>
                <a:latin typeface="Helvetica Neue"/>
                <a:ea typeface="Helvetica Neue"/>
                <a:cs typeface="Helvetica Neue"/>
                <a:sym typeface="Helvetica Neue"/>
              </a:rPr>
              <a:t>Retention is necessary through a variety of means including pay, company shares and other ways.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1" name="Shape 151"/>
        <p:cNvGrpSpPr/>
        <p:nvPr/>
      </p:nvGrpSpPr>
      <p:grpSpPr>
        <a:xfrm>
          <a:off x="0" y="0"/>
          <a:ext cx="0" cy="0"/>
          <a:chOff x="0" y="0"/>
          <a:chExt cx="0" cy="0"/>
        </a:xfrm>
      </p:grpSpPr>
      <p:pic>
        <p:nvPicPr>
          <p:cNvPr id="152" name="Google Shape;152;p20"/>
          <p:cNvPicPr preferRelativeResize="0"/>
          <p:nvPr/>
        </p:nvPicPr>
        <p:blipFill rotWithShape="1">
          <a:blip r:embed="rId3">
            <a:alphaModFix/>
          </a:blip>
          <a:srcRect b="0" l="46994" r="0" t="0"/>
          <a:stretch/>
        </p:blipFill>
        <p:spPr>
          <a:xfrm>
            <a:off x="5729700" y="0"/>
            <a:ext cx="6462301" cy="6858025"/>
          </a:xfrm>
          <a:prstGeom prst="rect">
            <a:avLst/>
          </a:prstGeom>
          <a:noFill/>
          <a:ln>
            <a:noFill/>
          </a:ln>
        </p:spPr>
      </p:pic>
      <p:sp>
        <p:nvSpPr>
          <p:cNvPr id="153" name="Google Shape;153;p20"/>
          <p:cNvSpPr txBox="1"/>
          <p:nvPr>
            <p:ph type="title"/>
          </p:nvPr>
        </p:nvSpPr>
        <p:spPr>
          <a:xfrm>
            <a:off x="655320" y="365125"/>
            <a:ext cx="5120114" cy="169279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E4964"/>
              </a:buClr>
              <a:buSzPts val="4400"/>
              <a:buFont typeface="Calibri"/>
              <a:buNone/>
            </a:pPr>
            <a:r>
              <a:rPr lang="en-US">
                <a:solidFill>
                  <a:srgbClr val="1E4964"/>
                </a:solidFill>
              </a:rPr>
              <a:t>Hiring plan</a:t>
            </a:r>
            <a:endParaRPr/>
          </a:p>
        </p:txBody>
      </p:sp>
      <p:cxnSp>
        <p:nvCxnSpPr>
          <p:cNvPr id="154" name="Google Shape;154;p20"/>
          <p:cNvCxnSpPr/>
          <p:nvPr/>
        </p:nvCxnSpPr>
        <p:spPr>
          <a:xfrm>
            <a:off x="655320" y="2316480"/>
            <a:ext cx="4572000" cy="0"/>
          </a:xfrm>
          <a:prstGeom prst="straightConnector1">
            <a:avLst/>
          </a:prstGeom>
          <a:noFill/>
          <a:ln cap="sq" cmpd="sng" w="19050">
            <a:solidFill>
              <a:schemeClr val="dk1"/>
            </a:solidFill>
            <a:prstDash val="solid"/>
            <a:miter lim="800000"/>
            <a:headEnd len="sm" w="sm" type="none"/>
            <a:tailEnd len="sm" w="sm" type="none"/>
          </a:ln>
        </p:spPr>
      </p:cxnSp>
      <p:sp>
        <p:nvSpPr>
          <p:cNvPr id="155" name="Google Shape;155;p20"/>
          <p:cNvSpPr txBox="1"/>
          <p:nvPr>
            <p:ph idx="1" type="body"/>
          </p:nvPr>
        </p:nvSpPr>
        <p:spPr>
          <a:xfrm>
            <a:off x="123874" y="2575025"/>
            <a:ext cx="5651700" cy="3462300"/>
          </a:xfrm>
          <a:prstGeom prst="rect">
            <a:avLst/>
          </a:prstGeom>
          <a:noFill/>
          <a:ln>
            <a:noFill/>
          </a:ln>
        </p:spPr>
        <p:txBody>
          <a:bodyPr anchorCtr="0" anchor="t" bIns="45700" lIns="91425" spcFirstLastPara="1" rIns="91425" wrap="square" tIns="45700">
            <a:noAutofit/>
          </a:bodyPr>
          <a:lstStyle/>
          <a:p>
            <a:pPr indent="-228600" lvl="0" marL="228600" rtl="0" algn="l">
              <a:lnSpc>
                <a:spcPct val="115000"/>
              </a:lnSpc>
              <a:spcBef>
                <a:spcPts val="0"/>
              </a:spcBef>
              <a:spcAft>
                <a:spcPts val="0"/>
              </a:spcAft>
              <a:buClr>
                <a:srgbClr val="1E4964"/>
              </a:buClr>
              <a:buSzPts val="1800"/>
              <a:buChar char="•"/>
            </a:pPr>
            <a:r>
              <a:rPr lang="en-US" sz="1800">
                <a:solidFill>
                  <a:srgbClr val="1E4964"/>
                </a:solidFill>
                <a:latin typeface="Helvetica Neue"/>
                <a:ea typeface="Helvetica Neue"/>
                <a:cs typeface="Helvetica Neue"/>
                <a:sym typeface="Helvetica Neue"/>
              </a:rPr>
              <a:t>COM-IoT requires additional developers with machine learning and deep learning skills and experience.</a:t>
            </a:r>
            <a:endParaRPr/>
          </a:p>
          <a:p>
            <a:pPr indent="-228600" lvl="0" marL="228600" rtl="0" algn="l">
              <a:lnSpc>
                <a:spcPct val="115000"/>
              </a:lnSpc>
              <a:spcBef>
                <a:spcPts val="1000"/>
              </a:spcBef>
              <a:spcAft>
                <a:spcPts val="0"/>
              </a:spcAft>
              <a:buClr>
                <a:srgbClr val="1E4964"/>
              </a:buClr>
              <a:buSzPts val="1800"/>
              <a:buChar char="•"/>
            </a:pPr>
            <a:r>
              <a:rPr lang="en-US" sz="1800">
                <a:solidFill>
                  <a:srgbClr val="1E4964"/>
                </a:solidFill>
                <a:latin typeface="Helvetica Neue"/>
                <a:ea typeface="Helvetica Neue"/>
                <a:cs typeface="Helvetica Neue"/>
                <a:sym typeface="Helvetica Neue"/>
              </a:rPr>
              <a:t>We source technical roles regionally in Egypt where we can tap into affiliated companies who can provide needed AI software engineers and developers who excel in machine learning and video analytics skills.</a:t>
            </a:r>
            <a:endParaRPr/>
          </a:p>
          <a:p>
            <a:pPr indent="-228600" lvl="0" marL="228600" rtl="0" algn="l">
              <a:lnSpc>
                <a:spcPct val="115000"/>
              </a:lnSpc>
              <a:spcBef>
                <a:spcPts val="1000"/>
              </a:spcBef>
              <a:spcAft>
                <a:spcPts val="0"/>
              </a:spcAft>
              <a:buClr>
                <a:srgbClr val="1E4964"/>
              </a:buClr>
              <a:buSzPts val="1800"/>
              <a:buChar char="•"/>
            </a:pPr>
            <a:r>
              <a:rPr lang="en-US" sz="1800">
                <a:solidFill>
                  <a:srgbClr val="1E4964"/>
                </a:solidFill>
                <a:latin typeface="Helvetica Neue"/>
                <a:ea typeface="Helvetica Neue"/>
                <a:cs typeface="Helvetica Neue"/>
                <a:sym typeface="Helvetica Neue"/>
              </a:rPr>
              <a:t>We require six additional developers (3 in Cairo; 3 in Dubai)</a:t>
            </a:r>
            <a:endParaRPr/>
          </a:p>
          <a:p>
            <a:pPr indent="-228600" lvl="0" marL="228600" rtl="0" algn="l">
              <a:lnSpc>
                <a:spcPct val="115000"/>
              </a:lnSpc>
              <a:spcBef>
                <a:spcPts val="1000"/>
              </a:spcBef>
              <a:spcAft>
                <a:spcPts val="0"/>
              </a:spcAft>
              <a:buClr>
                <a:srgbClr val="1E4964"/>
              </a:buClr>
              <a:buSzPts val="1800"/>
              <a:buChar char="•"/>
            </a:pPr>
            <a:r>
              <a:rPr lang="en-US" sz="1800">
                <a:solidFill>
                  <a:srgbClr val="1E4964"/>
                </a:solidFill>
                <a:latin typeface="Helvetica Neue"/>
                <a:ea typeface="Helvetica Neue"/>
                <a:cs typeface="Helvetica Neue"/>
                <a:sym typeface="Helvetica Neue"/>
              </a:rPr>
              <a:t>We require 3 business development persons (2 GCC based; 1 in Egypt)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400"/>
              <a:buFont typeface="Calibri"/>
              <a:buNone/>
            </a:pPr>
            <a:r>
              <a:rPr lang="en-US" sz="3400"/>
              <a:t>Hiring Plan: Technical</a:t>
            </a:r>
            <a:endParaRPr/>
          </a:p>
        </p:txBody>
      </p:sp>
      <p:graphicFrame>
        <p:nvGraphicFramePr>
          <p:cNvPr id="161" name="Google Shape;161;p21"/>
          <p:cNvGraphicFramePr/>
          <p:nvPr/>
        </p:nvGraphicFramePr>
        <p:xfrm>
          <a:off x="612648" y="1636233"/>
          <a:ext cx="3000000" cy="3000000"/>
        </p:xfrm>
        <a:graphic>
          <a:graphicData uri="http://schemas.openxmlformats.org/drawingml/2006/table">
            <a:tbl>
              <a:tblPr bandRow="1" firstRow="1">
                <a:noFill/>
                <a:tableStyleId>{8137DBB8-026A-45ED-94FF-783471865207}</a:tableStyleId>
              </a:tblPr>
              <a:tblGrid>
                <a:gridCol w="1830375"/>
                <a:gridCol w="1824175"/>
                <a:gridCol w="1824175"/>
                <a:gridCol w="1824175"/>
                <a:gridCol w="1824175"/>
                <a:gridCol w="1824175"/>
              </a:tblGrid>
              <a:tr h="334475">
                <a:tc gridSpan="2">
                  <a:txBody>
                    <a:bodyPr/>
                    <a:lstStyle/>
                    <a:p>
                      <a:pPr indent="0" lvl="0" marL="0" marR="0" rtl="0" algn="l">
                        <a:lnSpc>
                          <a:spcPct val="115000"/>
                        </a:lnSpc>
                        <a:spcBef>
                          <a:spcPts val="0"/>
                        </a:spcBef>
                        <a:spcAft>
                          <a:spcPts val="0"/>
                        </a:spcAft>
                        <a:buNone/>
                      </a:pPr>
                      <a:r>
                        <a:rPr lang="en-US" sz="1100" u="none" cap="none" strike="noStrike"/>
                        <a:t>Dubai</a:t>
                      </a:r>
                      <a:endParaRPr sz="1100" u="none" cap="none" strike="noStrike">
                        <a:latin typeface="Calibri"/>
                        <a:ea typeface="Calibri"/>
                        <a:cs typeface="Calibri"/>
                        <a:sym typeface="Calibri"/>
                      </a:endParaRPr>
                    </a:p>
                  </a:txBody>
                  <a:tcPr marT="0" marB="0" marR="68575" marL="685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8EBF5"/>
                    </a:solidFill>
                  </a:tcPr>
                </a:tc>
                <a:tc hMerge="1"/>
                <a:tc gridSpan="4">
                  <a:txBody>
                    <a:bodyPr/>
                    <a:lstStyle/>
                    <a:p>
                      <a:pPr indent="0" lvl="0" marL="0" marR="0" rtl="0" algn="l">
                        <a:lnSpc>
                          <a:spcPct val="115000"/>
                        </a:lnSpc>
                        <a:spcBef>
                          <a:spcPts val="0"/>
                        </a:spcBef>
                        <a:spcAft>
                          <a:spcPts val="0"/>
                        </a:spcAft>
                        <a:buNone/>
                      </a:pPr>
                      <a:r>
                        <a:rPr lang="en-US" sz="1100" u="none" cap="none" strike="noStrike"/>
                        <a:t>Cairo </a:t>
                      </a:r>
                      <a:endParaRPr sz="1100" u="none" cap="none" strike="noStrike">
                        <a:latin typeface="Calibri"/>
                        <a:ea typeface="Calibri"/>
                        <a:cs typeface="Calibri"/>
                        <a:sym typeface="Calibri"/>
                      </a:endParaRPr>
                    </a:p>
                  </a:txBody>
                  <a:tcPr marT="0" marB="0" marR="68575" marL="685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8EBF5"/>
                    </a:solidFill>
                  </a:tcPr>
                </a:tc>
                <a:tc hMerge="1"/>
                <a:tc hMerge="1"/>
                <a:tc hMerge="1"/>
              </a:tr>
              <a:tr h="316525">
                <a:tc>
                  <a:txBody>
                    <a:bodyPr/>
                    <a:lstStyle/>
                    <a:p>
                      <a:pPr indent="0" lvl="0" marL="0" marR="0" rtl="0" algn="l">
                        <a:lnSpc>
                          <a:spcPct val="115000"/>
                        </a:lnSpc>
                        <a:spcBef>
                          <a:spcPts val="0"/>
                        </a:spcBef>
                        <a:spcAft>
                          <a:spcPts val="0"/>
                        </a:spcAft>
                        <a:buNone/>
                      </a:pPr>
                      <a:r>
                        <a:rPr b="0" lang="en-US" sz="1100" u="none" cap="none" strike="noStrike">
                          <a:solidFill>
                            <a:schemeClr val="dk1"/>
                          </a:solidFill>
                          <a:latin typeface="Calibri"/>
                          <a:ea typeface="Calibri"/>
                          <a:cs typeface="Calibri"/>
                          <a:sym typeface="Calibri"/>
                        </a:rPr>
                        <a:t>Developer 1</a:t>
                      </a:r>
                      <a:endParaRPr/>
                    </a:p>
                  </a:txBody>
                  <a:tcPr marT="0" marB="0" marR="68575" marL="685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8EBF5"/>
                    </a:solidFill>
                  </a:tcPr>
                </a:tc>
                <a:tc>
                  <a:txBody>
                    <a:bodyPr/>
                    <a:lstStyle/>
                    <a:p>
                      <a:pPr indent="0" lvl="0" marL="0" marR="0" rtl="0" algn="l">
                        <a:lnSpc>
                          <a:spcPct val="115000"/>
                        </a:lnSpc>
                        <a:spcBef>
                          <a:spcPts val="0"/>
                        </a:spcBef>
                        <a:spcAft>
                          <a:spcPts val="0"/>
                        </a:spcAft>
                        <a:buNone/>
                      </a:pPr>
                      <a:r>
                        <a:rPr lang="en-US" sz="1100" u="none" cap="none" strike="noStrike">
                          <a:solidFill>
                            <a:schemeClr val="dk1"/>
                          </a:solidFill>
                          <a:latin typeface="Calibri"/>
                          <a:ea typeface="Calibri"/>
                          <a:cs typeface="Calibri"/>
                          <a:sym typeface="Calibri"/>
                        </a:rPr>
                        <a:t>Developer 2</a:t>
                      </a:r>
                      <a:endParaRPr/>
                    </a:p>
                  </a:txBody>
                  <a:tcPr marT="0" marB="0" marR="68575" marL="685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8EBF5"/>
                    </a:solidFill>
                  </a:tcPr>
                </a:tc>
                <a:tc>
                  <a:txBody>
                    <a:bodyPr/>
                    <a:lstStyle/>
                    <a:p>
                      <a:pPr indent="0" lvl="0" marL="0" marR="0" rtl="0" algn="l">
                        <a:lnSpc>
                          <a:spcPct val="115000"/>
                        </a:lnSpc>
                        <a:spcBef>
                          <a:spcPts val="0"/>
                        </a:spcBef>
                        <a:spcAft>
                          <a:spcPts val="0"/>
                        </a:spcAft>
                        <a:buNone/>
                      </a:pPr>
                      <a:r>
                        <a:rPr lang="en-US" sz="1100" u="none" cap="none" strike="noStrike"/>
                        <a:t>Developer 3</a:t>
                      </a:r>
                      <a:endParaRPr sz="1100" u="none" cap="none" strike="noStrike">
                        <a:latin typeface="Calibri"/>
                        <a:ea typeface="Calibri"/>
                        <a:cs typeface="Calibri"/>
                        <a:sym typeface="Calibri"/>
                      </a:endParaRPr>
                    </a:p>
                  </a:txBody>
                  <a:tcPr marT="0" marB="0" marR="68575" marL="685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8EBF5"/>
                    </a:solidFill>
                  </a:tcPr>
                </a:tc>
                <a:tc>
                  <a:txBody>
                    <a:bodyPr/>
                    <a:lstStyle/>
                    <a:p>
                      <a:pPr indent="0" lvl="0" marL="0" marR="0" rtl="0" algn="l">
                        <a:lnSpc>
                          <a:spcPct val="115000"/>
                        </a:lnSpc>
                        <a:spcBef>
                          <a:spcPts val="0"/>
                        </a:spcBef>
                        <a:spcAft>
                          <a:spcPts val="0"/>
                        </a:spcAft>
                        <a:buNone/>
                      </a:pPr>
                      <a:r>
                        <a:rPr lang="en-US" sz="1100" u="none" cap="none" strike="noStrike"/>
                        <a:t>Developer 4</a:t>
                      </a:r>
                      <a:endParaRPr sz="1100" u="none" cap="none" strike="noStrike">
                        <a:latin typeface="Calibri"/>
                        <a:ea typeface="Calibri"/>
                        <a:cs typeface="Calibri"/>
                        <a:sym typeface="Calibri"/>
                      </a:endParaRPr>
                    </a:p>
                  </a:txBody>
                  <a:tcPr marT="0" marB="0" marR="68575" marL="685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8EBF5"/>
                    </a:solidFill>
                  </a:tcPr>
                </a:tc>
                <a:tc>
                  <a:txBody>
                    <a:bodyPr/>
                    <a:lstStyle/>
                    <a:p>
                      <a:pPr indent="0" lvl="0" marL="0" marR="0" rtl="0" algn="l">
                        <a:lnSpc>
                          <a:spcPct val="115000"/>
                        </a:lnSpc>
                        <a:spcBef>
                          <a:spcPts val="0"/>
                        </a:spcBef>
                        <a:spcAft>
                          <a:spcPts val="0"/>
                        </a:spcAft>
                        <a:buNone/>
                      </a:pPr>
                      <a:r>
                        <a:rPr lang="en-US" sz="1100" u="none" cap="none" strike="noStrike"/>
                        <a:t>Developer 5</a:t>
                      </a:r>
                      <a:endParaRPr sz="1100" u="none" cap="none" strike="noStrike">
                        <a:latin typeface="Calibri"/>
                        <a:ea typeface="Calibri"/>
                        <a:cs typeface="Calibri"/>
                        <a:sym typeface="Calibri"/>
                      </a:endParaRPr>
                    </a:p>
                  </a:txBody>
                  <a:tcPr marT="0" marB="0" marR="68575" marL="685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8EBF5"/>
                    </a:solidFill>
                  </a:tcPr>
                </a:tc>
                <a:tc>
                  <a:txBody>
                    <a:bodyPr/>
                    <a:lstStyle/>
                    <a:p>
                      <a:pPr indent="0" lvl="0" marL="0" marR="0" rtl="0" algn="l">
                        <a:lnSpc>
                          <a:spcPct val="115000"/>
                        </a:lnSpc>
                        <a:spcBef>
                          <a:spcPts val="0"/>
                        </a:spcBef>
                        <a:spcAft>
                          <a:spcPts val="0"/>
                        </a:spcAft>
                        <a:buNone/>
                      </a:pPr>
                      <a:r>
                        <a:rPr lang="en-US" sz="1100" u="none" cap="none" strike="noStrike"/>
                        <a:t>Developer 6</a:t>
                      </a:r>
                      <a:endParaRPr sz="1100" u="none" cap="none" strike="noStrike">
                        <a:latin typeface="Calibri"/>
                        <a:ea typeface="Calibri"/>
                        <a:cs typeface="Calibri"/>
                        <a:sym typeface="Calibri"/>
                      </a:endParaRPr>
                    </a:p>
                  </a:txBody>
                  <a:tcPr marT="0" marB="0" marR="68575" marL="685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8EBF5"/>
                    </a:solidFill>
                  </a:tcPr>
                </a:tc>
              </a:tr>
              <a:tr h="1655325">
                <a:tc>
                  <a:txBody>
                    <a:bodyPr/>
                    <a:lstStyle/>
                    <a:p>
                      <a:pPr indent="0" lvl="0" marL="0" marR="0" rtl="0" algn="l">
                        <a:lnSpc>
                          <a:spcPct val="115000"/>
                        </a:lnSpc>
                        <a:spcBef>
                          <a:spcPts val="0"/>
                        </a:spcBef>
                        <a:spcAft>
                          <a:spcPts val="0"/>
                        </a:spcAft>
                        <a:buNone/>
                      </a:pPr>
                      <a:r>
                        <a:rPr lang="en-US" sz="1400" u="none" cap="none" strike="noStrike">
                          <a:solidFill>
                            <a:schemeClr val="dk1"/>
                          </a:solidFill>
                          <a:latin typeface="Calibri"/>
                          <a:ea typeface="Calibri"/>
                          <a:cs typeface="Calibri"/>
                          <a:sym typeface="Calibri"/>
                        </a:rPr>
                        <a:t>P3 &amp; HORUS:</a:t>
                      </a:r>
                      <a:endParaRPr/>
                    </a:p>
                    <a:p>
                      <a:pPr indent="0" lvl="0" marL="0" marR="0" rtl="0" algn="l">
                        <a:lnSpc>
                          <a:spcPct val="115000"/>
                        </a:lnSpc>
                        <a:spcBef>
                          <a:spcPts val="0"/>
                        </a:spcBef>
                        <a:spcAft>
                          <a:spcPts val="0"/>
                        </a:spcAft>
                        <a:buNone/>
                      </a:pPr>
                      <a:r>
                        <a:rPr lang="en-US" sz="1400" u="none" cap="none" strike="noStrike">
                          <a:solidFill>
                            <a:schemeClr val="dk1"/>
                          </a:solidFill>
                          <a:latin typeface="Calibri"/>
                          <a:ea typeface="Calibri"/>
                          <a:cs typeface="Calibri"/>
                          <a:sym typeface="Calibri"/>
                        </a:rPr>
                        <a:t>General, hardware integration and software</a:t>
                      </a:r>
                      <a:endParaRPr/>
                    </a:p>
                  </a:txBody>
                  <a:tcPr marT="0" marB="0" marR="68575" marL="685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8EBF5"/>
                    </a:solidFill>
                  </a:tcPr>
                </a:tc>
                <a:tc>
                  <a:txBody>
                    <a:bodyPr/>
                    <a:lstStyle/>
                    <a:p>
                      <a:pPr indent="0" lvl="0" marL="0" marR="0" rtl="0" algn="l">
                        <a:lnSpc>
                          <a:spcPct val="115000"/>
                        </a:lnSpc>
                        <a:spcBef>
                          <a:spcPts val="0"/>
                        </a:spcBef>
                        <a:spcAft>
                          <a:spcPts val="0"/>
                        </a:spcAft>
                        <a:buNone/>
                      </a:pPr>
                      <a:r>
                        <a:rPr lang="en-US" sz="1400" u="none" cap="none" strike="noStrike">
                          <a:solidFill>
                            <a:schemeClr val="dk1"/>
                          </a:solidFill>
                          <a:latin typeface="Calibri"/>
                          <a:ea typeface="Calibri"/>
                          <a:cs typeface="Calibri"/>
                          <a:sym typeface="Calibri"/>
                        </a:rPr>
                        <a:t>ID&amp;T: Development &amp; UI</a:t>
                      </a:r>
                      <a:endParaRPr/>
                    </a:p>
                    <a:p>
                      <a:pPr indent="0" lvl="0" marL="0" marR="0" rtl="0" algn="l">
                        <a:lnSpc>
                          <a:spcPct val="115000"/>
                        </a:lnSpc>
                        <a:spcBef>
                          <a:spcPts val="0"/>
                        </a:spcBef>
                        <a:spcAft>
                          <a:spcPts val="0"/>
                        </a:spcAft>
                        <a:buNone/>
                      </a:pPr>
                      <a:r>
                        <a:rPr lang="en-US" sz="1400" u="none" cap="none" strike="noStrike">
                          <a:solidFill>
                            <a:schemeClr val="dk1"/>
                          </a:solidFill>
                          <a:latin typeface="Calibri"/>
                          <a:ea typeface="Calibri"/>
                          <a:cs typeface="Calibri"/>
                          <a:sym typeface="Calibri"/>
                        </a:rPr>
                        <a:t>Smart Cities: Backend &amp; User Interface</a:t>
                      </a:r>
                      <a:endParaRPr/>
                    </a:p>
                    <a:p>
                      <a:pPr indent="0" lvl="0" marL="0" marR="0" rtl="0" algn="l">
                        <a:lnSpc>
                          <a:spcPct val="115000"/>
                        </a:lnSpc>
                        <a:spcBef>
                          <a:spcPts val="0"/>
                        </a:spcBef>
                        <a:spcAft>
                          <a:spcPts val="0"/>
                        </a:spcAft>
                        <a:buNone/>
                      </a:pPr>
                      <a:r>
                        <a:rPr lang="en-US" sz="1400" u="none" cap="none" strike="noStrike">
                          <a:solidFill>
                            <a:schemeClr val="dk1"/>
                          </a:solidFill>
                          <a:latin typeface="Calibri"/>
                          <a:ea typeface="Calibri"/>
                          <a:cs typeface="Calibri"/>
                          <a:sym typeface="Calibri"/>
                        </a:rPr>
                        <a:t> </a:t>
                      </a:r>
                      <a:endParaRPr/>
                    </a:p>
                  </a:txBody>
                  <a:tcPr marT="0" marB="0" marR="68575" marL="685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8EBF5"/>
                    </a:solidFill>
                  </a:tcPr>
                </a:tc>
                <a:tc>
                  <a:txBody>
                    <a:bodyPr/>
                    <a:lstStyle/>
                    <a:p>
                      <a:pPr indent="0" lvl="0" marL="0" marR="0" rtl="0" algn="l">
                        <a:lnSpc>
                          <a:spcPct val="115000"/>
                        </a:lnSpc>
                        <a:spcBef>
                          <a:spcPts val="0"/>
                        </a:spcBef>
                        <a:spcAft>
                          <a:spcPts val="0"/>
                        </a:spcAft>
                        <a:buNone/>
                      </a:pPr>
                      <a:r>
                        <a:rPr lang="en-US" sz="1400" u="none" cap="none" strike="noStrike">
                          <a:solidFill>
                            <a:schemeClr val="dk1"/>
                          </a:solidFill>
                          <a:latin typeface="Calibri"/>
                          <a:ea typeface="Calibri"/>
                          <a:cs typeface="Calibri"/>
                          <a:sym typeface="Calibri"/>
                        </a:rPr>
                        <a:t>P3 &amp; HORUS:</a:t>
                      </a:r>
                      <a:endParaRPr/>
                    </a:p>
                    <a:p>
                      <a:pPr indent="0" lvl="0" marL="0" marR="0" rtl="0" algn="l">
                        <a:lnSpc>
                          <a:spcPct val="115000"/>
                        </a:lnSpc>
                        <a:spcBef>
                          <a:spcPts val="0"/>
                        </a:spcBef>
                        <a:spcAft>
                          <a:spcPts val="0"/>
                        </a:spcAft>
                        <a:buNone/>
                      </a:pPr>
                      <a:r>
                        <a:rPr lang="en-US" sz="1400" u="none" cap="none" strike="noStrike">
                          <a:solidFill>
                            <a:schemeClr val="dk1"/>
                          </a:solidFill>
                          <a:latin typeface="Calibri"/>
                          <a:ea typeface="Calibri"/>
                          <a:cs typeface="Calibri"/>
                          <a:sym typeface="Calibri"/>
                        </a:rPr>
                        <a:t>Distracted Driving &amp; Speed</a:t>
                      </a:r>
                      <a:endParaRPr/>
                    </a:p>
                  </a:txBody>
                  <a:tcPr marT="0" marB="0" marR="68575" marL="685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8EBF5"/>
                    </a:solidFill>
                  </a:tcPr>
                </a:tc>
                <a:tc>
                  <a:txBody>
                    <a:bodyPr/>
                    <a:lstStyle/>
                    <a:p>
                      <a:pPr indent="0" lvl="0" marL="0" marR="0" rtl="0" algn="l">
                        <a:lnSpc>
                          <a:spcPct val="115000"/>
                        </a:lnSpc>
                        <a:spcBef>
                          <a:spcPts val="0"/>
                        </a:spcBef>
                        <a:spcAft>
                          <a:spcPts val="0"/>
                        </a:spcAft>
                        <a:buNone/>
                      </a:pPr>
                      <a:r>
                        <a:rPr lang="en-US" sz="1400" u="none" cap="none" strike="noStrike">
                          <a:solidFill>
                            <a:schemeClr val="dk1"/>
                          </a:solidFill>
                          <a:latin typeface="Calibri"/>
                          <a:ea typeface="Calibri"/>
                          <a:cs typeface="Calibri"/>
                          <a:sym typeface="Calibri"/>
                        </a:rPr>
                        <a:t>P3 &amp; HORUS:</a:t>
                      </a:r>
                      <a:endParaRPr/>
                    </a:p>
                    <a:p>
                      <a:pPr indent="0" lvl="0" marL="0" marR="0" rtl="0" algn="l">
                        <a:lnSpc>
                          <a:spcPct val="115000"/>
                        </a:lnSpc>
                        <a:spcBef>
                          <a:spcPts val="0"/>
                        </a:spcBef>
                        <a:spcAft>
                          <a:spcPts val="0"/>
                        </a:spcAft>
                        <a:buNone/>
                      </a:pPr>
                      <a:r>
                        <a:rPr lang="en-US" sz="1400" u="none" cap="none" strike="noStrike">
                          <a:solidFill>
                            <a:schemeClr val="dk1"/>
                          </a:solidFill>
                          <a:latin typeface="Calibri"/>
                          <a:ea typeface="Calibri"/>
                          <a:cs typeface="Calibri"/>
                          <a:sym typeface="Calibri"/>
                        </a:rPr>
                        <a:t>Tailgating</a:t>
                      </a:r>
                      <a:endParaRPr/>
                    </a:p>
                  </a:txBody>
                  <a:tcPr marT="0" marB="0" marR="68575" marL="685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8EBF5"/>
                    </a:solidFill>
                  </a:tcPr>
                </a:tc>
                <a:tc>
                  <a:txBody>
                    <a:bodyPr/>
                    <a:lstStyle/>
                    <a:p>
                      <a:pPr indent="0" lvl="0" marL="0" marR="0" rtl="0" algn="l">
                        <a:lnSpc>
                          <a:spcPct val="115000"/>
                        </a:lnSpc>
                        <a:spcBef>
                          <a:spcPts val="0"/>
                        </a:spcBef>
                        <a:spcAft>
                          <a:spcPts val="0"/>
                        </a:spcAft>
                        <a:buNone/>
                      </a:pPr>
                      <a:r>
                        <a:rPr lang="en-US" sz="1400" u="none" cap="none" strike="noStrike">
                          <a:solidFill>
                            <a:schemeClr val="dk1"/>
                          </a:solidFill>
                          <a:latin typeface="Calibri"/>
                          <a:ea typeface="Calibri"/>
                          <a:cs typeface="Calibri"/>
                          <a:sym typeface="Calibri"/>
                        </a:rPr>
                        <a:t>Smart Cities: Backend Development</a:t>
                      </a:r>
                      <a:endParaRPr/>
                    </a:p>
                  </a:txBody>
                  <a:tcPr marT="0" marB="0" marR="68575" marL="685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8EBF5"/>
                    </a:solidFill>
                  </a:tcPr>
                </a:tc>
                <a:tc>
                  <a:txBody>
                    <a:bodyPr/>
                    <a:lstStyle/>
                    <a:p>
                      <a:pPr indent="0" lvl="0" marL="0" marR="0" rtl="0" algn="l">
                        <a:lnSpc>
                          <a:spcPct val="115000"/>
                        </a:lnSpc>
                        <a:spcBef>
                          <a:spcPts val="0"/>
                        </a:spcBef>
                        <a:spcAft>
                          <a:spcPts val="0"/>
                        </a:spcAft>
                        <a:buNone/>
                      </a:pPr>
                      <a:r>
                        <a:rPr lang="en-US" sz="1400" u="none" cap="none" strike="noStrike">
                          <a:solidFill>
                            <a:schemeClr val="dk1"/>
                          </a:solidFill>
                          <a:latin typeface="Calibri"/>
                          <a:ea typeface="Calibri"/>
                          <a:cs typeface="Calibri"/>
                          <a:sym typeface="Calibri"/>
                        </a:rPr>
                        <a:t>ID&amp;T: Development</a:t>
                      </a:r>
                      <a:endParaRPr/>
                    </a:p>
                  </a:txBody>
                  <a:tcPr marT="0" marB="0" marR="68575" marL="685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8EBF5"/>
                    </a:solidFill>
                  </a:tcPr>
                </a:tc>
              </a:tr>
            </a:tbl>
          </a:graphicData>
        </a:graphic>
      </p:graphicFrame>
      <p:sp>
        <p:nvSpPr>
          <p:cNvPr id="162" name="Google Shape;162;p21"/>
          <p:cNvSpPr txBox="1"/>
          <p:nvPr/>
        </p:nvSpPr>
        <p:spPr>
          <a:xfrm>
            <a:off x="701224" y="4782312"/>
            <a:ext cx="10935858" cy="1231106"/>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en-US" sz="1400">
                <a:solidFill>
                  <a:schemeClr val="dk1"/>
                </a:solidFill>
                <a:latin typeface="Calibri"/>
                <a:ea typeface="Calibri"/>
                <a:cs typeface="Calibri"/>
                <a:sym typeface="Calibri"/>
              </a:rPr>
              <a:t>Our plan is to expand the sales team as below</a:t>
            </a:r>
            <a:endParaRPr/>
          </a:p>
          <a:p>
            <a:pPr indent="-88900" lvl="0" marL="0" marR="0" rtl="0" algn="l">
              <a:lnSpc>
                <a:spcPct val="115000"/>
              </a:lnSpc>
              <a:spcBef>
                <a:spcPts val="0"/>
              </a:spcBef>
              <a:spcAft>
                <a:spcPts val="0"/>
              </a:spcAft>
              <a:buClr>
                <a:schemeClr val="dk1"/>
              </a:buClr>
              <a:buSzPts val="1400"/>
              <a:buFont typeface="Calibri"/>
              <a:buChar char="-"/>
            </a:pPr>
            <a:r>
              <a:rPr lang="en-US" sz="1400">
                <a:solidFill>
                  <a:schemeClr val="dk1"/>
                </a:solidFill>
                <a:latin typeface="Calibri"/>
                <a:ea typeface="Calibri"/>
                <a:cs typeface="Calibri"/>
                <a:sym typeface="Calibri"/>
              </a:rPr>
              <a:t>1 Business development Manager in KSA</a:t>
            </a:r>
            <a:endParaRPr/>
          </a:p>
          <a:p>
            <a:pPr indent="-88900" lvl="0" marL="0" marR="0" rtl="0" algn="l">
              <a:lnSpc>
                <a:spcPct val="115000"/>
              </a:lnSpc>
              <a:spcBef>
                <a:spcPts val="0"/>
              </a:spcBef>
              <a:spcAft>
                <a:spcPts val="0"/>
              </a:spcAft>
              <a:buClr>
                <a:schemeClr val="dk1"/>
              </a:buClr>
              <a:buSzPts val="1400"/>
              <a:buFont typeface="Calibri"/>
              <a:buChar char="-"/>
            </a:pPr>
            <a:r>
              <a:rPr lang="en-US" sz="1400">
                <a:solidFill>
                  <a:schemeClr val="dk1"/>
                </a:solidFill>
                <a:latin typeface="Calibri"/>
                <a:ea typeface="Calibri"/>
                <a:cs typeface="Calibri"/>
                <a:sym typeface="Calibri"/>
              </a:rPr>
              <a:t>1 Business Development Manager in Egypt</a:t>
            </a:r>
            <a:endParaRPr/>
          </a:p>
          <a:p>
            <a:pPr indent="-88900" lvl="0" marL="0" marR="0" rtl="0" algn="l">
              <a:lnSpc>
                <a:spcPct val="115000"/>
              </a:lnSpc>
              <a:spcBef>
                <a:spcPts val="0"/>
              </a:spcBef>
              <a:spcAft>
                <a:spcPts val="0"/>
              </a:spcAft>
              <a:buClr>
                <a:schemeClr val="dk1"/>
              </a:buClr>
              <a:buSzPts val="1400"/>
              <a:buFont typeface="Calibri"/>
              <a:buChar char="-"/>
            </a:pPr>
            <a:r>
              <a:rPr lang="en-US" sz="1400">
                <a:solidFill>
                  <a:schemeClr val="dk1"/>
                </a:solidFill>
                <a:latin typeface="Calibri"/>
                <a:ea typeface="Calibri"/>
                <a:cs typeface="Calibri"/>
                <a:sym typeface="Calibri"/>
              </a:rPr>
              <a:t>Expand our sales team in the UAE to 3 Engineers </a:t>
            </a:r>
            <a:endParaRPr/>
          </a:p>
          <a:p>
            <a:pPr indent="0" lvl="0" marL="0" marR="0" rtl="0" algn="l">
              <a:lnSpc>
                <a:spcPct val="115000"/>
              </a:lnSpc>
              <a:spcBef>
                <a:spcPts val="0"/>
              </a:spcBef>
              <a:spcAft>
                <a:spcPts val="0"/>
              </a:spcAft>
              <a:buNone/>
            </a:pPr>
            <a:r>
              <a:t/>
            </a:r>
            <a:endParaRPr sz="1800">
              <a:solidFill>
                <a:schemeClr val="dk1"/>
              </a:solidFill>
              <a:latin typeface="Calibri"/>
              <a:ea typeface="Calibri"/>
              <a:cs typeface="Calibri"/>
              <a:sym typeface="Calibri"/>
            </a:endParaRPr>
          </a:p>
        </p:txBody>
      </p:sp>
      <p:sp>
        <p:nvSpPr>
          <p:cNvPr id="163" name="Google Shape;163;p21"/>
          <p:cNvSpPr txBox="1"/>
          <p:nvPr/>
        </p:nvSpPr>
        <p:spPr>
          <a:xfrm>
            <a:off x="701224" y="3600223"/>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400"/>
              <a:buFont typeface="Calibri"/>
              <a:buNone/>
            </a:pPr>
            <a:r>
              <a:rPr lang="en-US" sz="3400">
                <a:solidFill>
                  <a:schemeClr val="dk1"/>
                </a:solidFill>
                <a:latin typeface="Calibri"/>
                <a:ea typeface="Calibri"/>
                <a:cs typeface="Calibri"/>
                <a:sym typeface="Calibri"/>
              </a:rPr>
              <a:t>Hiring Plan: Business Development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